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3363" indent="-5211763"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535"/>
    <a:srgbClr val="CD9C45"/>
    <a:srgbClr val="E8D0D0"/>
    <a:srgbClr val="BDB255"/>
    <a:srgbClr val="BE8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774" y="-7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7"/>
            <a:ext cx="39502080" cy="217246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6906C247-7D0C-4660-8D6C-B0477CE8D1A7}" type="datetimeFigureOut">
              <a:rPr lang="en-US"/>
              <a:pPr>
                <a:defRPr/>
              </a:pPr>
              <a:t>2/28/2016</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8F0A21B0-4D6D-4410-95F9-7F1CF9BE1F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FB8727DA-3E8E-4997-A5BA-DBFCE756D521}" type="datetimeFigureOut">
              <a:rPr lang="en-US"/>
              <a:pPr>
                <a:defRPr/>
              </a:pPr>
              <a:t>2/28/2016</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AD183225-F788-4F4F-A409-40F85EE2A9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4560" y="7680967"/>
            <a:ext cx="39502080" cy="217246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D086A92D-BB42-4FD4-B022-B86E35D3CEA8}" type="datetimeFigureOut">
              <a:rPr lang="en-US"/>
              <a:pPr>
                <a:defRPr/>
              </a:pPr>
              <a:t>2/28/2016</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E0F19832-7084-42CE-AE2E-2530DEBEFD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a:prstGeom prst="rect">
            <a:avLst/>
          </a:prstGeo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F135F784-040C-43FB-8E95-DF9D4D246302}" type="datetimeFigureOut">
              <a:rPr lang="en-US"/>
              <a:pPr>
                <a:defRPr/>
              </a:pPr>
              <a:t>2/28/2016</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C1E5F7E2-60B6-4C8F-A8A2-45B197CBF3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8AE2E565-279D-4F13-9245-1B18CEC2A300}" type="datetimeFigureOut">
              <a:rPr lang="en-US"/>
              <a:pPr>
                <a:defRPr/>
              </a:pPr>
              <a:t>2/28/2016</a:t>
            </a:fld>
            <a:endParaRPr lang="en-US" dirty="0"/>
          </a:p>
        </p:txBody>
      </p:sp>
      <p:sp>
        <p:nvSpPr>
          <p:cNvPr id="6" name="Footer Placeholder 5"/>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0010A42C-5831-4FE4-908E-45D7324488B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FE93A042-E479-4892-AAA3-BD8F9318819D}" type="datetimeFigureOut">
              <a:rPr lang="en-US"/>
              <a:pPr>
                <a:defRPr/>
              </a:pPr>
              <a:t>2/28/2016</a:t>
            </a:fld>
            <a:endParaRPr lang="en-US" dirty="0"/>
          </a:p>
        </p:txBody>
      </p:sp>
      <p:sp>
        <p:nvSpPr>
          <p:cNvPr id="8" name="Footer Placeholder 7"/>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A2509893-DD84-42EA-8F44-2E3C1663EF1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03877E83-8F44-4DC5-A764-B3D9DF3AE5A4}" type="datetimeFigureOut">
              <a:rPr lang="en-US"/>
              <a:pPr>
                <a:defRPr/>
              </a:pPr>
              <a:t>2/28/2016</a:t>
            </a:fld>
            <a:endParaRPr lang="en-US" dirty="0"/>
          </a:p>
        </p:txBody>
      </p:sp>
      <p:sp>
        <p:nvSpPr>
          <p:cNvPr id="4" name="Footer Placeholder 3"/>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5" name="Slide Number Placeholder 4"/>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2450ABFE-C74F-4414-96C3-67D316AED74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7D838E32-E27D-4C18-9D6C-BB518CC84F08}" type="datetimeFigureOut">
              <a:rPr lang="en-US"/>
              <a:pPr>
                <a:defRPr/>
              </a:pPr>
              <a:t>2/28/2016</a:t>
            </a:fld>
            <a:endParaRPr lang="en-US" dirty="0"/>
          </a:p>
        </p:txBody>
      </p:sp>
      <p:sp>
        <p:nvSpPr>
          <p:cNvPr id="3" name="Footer Placeholder 2"/>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4" name="Slide Number Placeholder 3"/>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E93B4691-BC76-46D6-9BBD-FDF4ED19E2B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a:prstGeom prst="rect">
            <a:avLst/>
          </a:prstGeo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a:prstGeom prst="rect">
            <a:avLst/>
          </a:prstGeo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F1D02109-F417-4980-8601-2EB6BDF8124B}" type="datetimeFigureOut">
              <a:rPr lang="en-US"/>
              <a:pPr>
                <a:defRPr/>
              </a:pPr>
              <a:t>2/28/2016</a:t>
            </a:fld>
            <a:endParaRPr lang="en-US" dirty="0"/>
          </a:p>
        </p:txBody>
      </p:sp>
      <p:sp>
        <p:nvSpPr>
          <p:cNvPr id="6" name="Footer Placeholder 5"/>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E600935A-71D8-4F11-B25E-C73F505EA17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a:prstGeom prst="rect">
            <a:avLst/>
          </a:prstGeo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dirty="0"/>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39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DC5DC7CD-4241-4E4A-B6FF-A0C7A36F7030}" type="datetimeFigureOut">
              <a:rPr lang="en-US"/>
              <a:pPr>
                <a:defRPr/>
              </a:pPr>
              <a:t>2/28/2016</a:t>
            </a:fld>
            <a:endParaRPr lang="en-US" dirty="0"/>
          </a:p>
        </p:txBody>
      </p:sp>
      <p:sp>
        <p:nvSpPr>
          <p:cNvPr id="6" name="Footer Placeholder 5"/>
          <p:cNvSpPr>
            <a:spLocks noGrp="1"/>
          </p:cNvSpPr>
          <p:nvPr>
            <p:ph type="ftr" sz="quarter" idx="11"/>
          </p:nvPr>
        </p:nvSpPr>
        <p:spPr>
          <a:xfrm>
            <a:off x="14995525" y="30510163"/>
            <a:ext cx="13900150" cy="1752600"/>
          </a:xfrm>
          <a:prstGeom prst="rect">
            <a:avLst/>
          </a:prstGeom>
        </p:spPr>
        <p:txBody>
          <a:bodyPr/>
          <a:lstStyle>
            <a:lvl1pPr defTabSz="4389120"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31454725" y="30510163"/>
            <a:ext cx="10242550" cy="1752600"/>
          </a:xfrm>
          <a:prstGeom prst="rect">
            <a:avLst/>
          </a:prstGeom>
        </p:spPr>
        <p:txBody>
          <a:bodyPr/>
          <a:lstStyle>
            <a:lvl1pPr defTabSz="4389120" fontAlgn="auto">
              <a:spcBef>
                <a:spcPts val="0"/>
              </a:spcBef>
              <a:spcAft>
                <a:spcPts val="0"/>
              </a:spcAft>
              <a:defRPr>
                <a:latin typeface="+mn-lt"/>
              </a:defRPr>
            </a:lvl1pPr>
          </a:lstStyle>
          <a:p>
            <a:pPr>
              <a:defRPr/>
            </a:pPr>
            <a:fld id="{C56CCC12-2417-494A-9751-E3779D5DE9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85800" y="6400800"/>
            <a:ext cx="42519600" cy="25695275"/>
          </a:xfrm>
          <a:prstGeom prst="rect">
            <a:avLst/>
          </a:prstGeom>
          <a:solidFill>
            <a:schemeClr val="accent5">
              <a:lumMod val="20000"/>
              <a:lumOff val="80000"/>
            </a:schemeClr>
          </a:solidFill>
          <a:ln w="76200">
            <a:solidFill>
              <a:schemeClr val="accent1"/>
            </a:solidFill>
          </a:ln>
        </p:spPr>
        <p:style>
          <a:lnRef idx="2">
            <a:schemeClr val="accent5"/>
          </a:lnRef>
          <a:fillRef idx="1">
            <a:schemeClr val="lt1"/>
          </a:fillRef>
          <a:effectRef idx="0">
            <a:schemeClr val="accent5"/>
          </a:effectRef>
          <a:fontRef idx="minor">
            <a:schemeClr val="dk1"/>
          </a:fontRef>
        </p:style>
        <p:txBody>
          <a:bodyPr anchor="ctr"/>
          <a:lstStyle/>
          <a:p>
            <a:pPr algn="ctr" defTabSz="4389120" fontAlgn="auto">
              <a:spcBef>
                <a:spcPts val="0"/>
              </a:spcBef>
              <a:spcAft>
                <a:spcPts val="0"/>
              </a:spcAft>
              <a:defRPr/>
            </a:pPr>
            <a:endParaRPr lang="en-US" dirty="0"/>
          </a:p>
        </p:txBody>
      </p:sp>
      <p:sp>
        <p:nvSpPr>
          <p:cNvPr id="9" name="Rectangle 8"/>
          <p:cNvSpPr/>
          <p:nvPr userDrawn="1"/>
        </p:nvSpPr>
        <p:spPr>
          <a:xfrm>
            <a:off x="685800" y="838200"/>
            <a:ext cx="42519600" cy="5486400"/>
          </a:xfrm>
          <a:prstGeom prst="rect">
            <a:avLst/>
          </a:prstGeom>
          <a:solidFill>
            <a:schemeClr val="bg1"/>
          </a:solidFill>
          <a:ln w="76200">
            <a:solidFill>
              <a:schemeClr val="accent1"/>
            </a:solidFill>
          </a:ln>
        </p:spPr>
        <p:style>
          <a:lnRef idx="2">
            <a:schemeClr val="accent5"/>
          </a:lnRef>
          <a:fillRef idx="1">
            <a:schemeClr val="lt1"/>
          </a:fillRef>
          <a:effectRef idx="0">
            <a:schemeClr val="accent5"/>
          </a:effectRef>
          <a:fontRef idx="minor">
            <a:schemeClr val="dk1"/>
          </a:fontRef>
        </p:style>
        <p:txBody>
          <a:bodyPr anchor="ctr"/>
          <a:lstStyle/>
          <a:p>
            <a:pPr algn="ctr" defTabSz="4389120" fontAlgn="auto">
              <a:spcBef>
                <a:spcPts val="0"/>
              </a:spcBef>
              <a:spcAft>
                <a:spcPts val="0"/>
              </a:spcAft>
              <a:defRPr/>
            </a:pPr>
            <a:endParaRPr lang="en-US" dirty="0"/>
          </a:p>
        </p:txBody>
      </p:sp>
      <p:sp>
        <p:nvSpPr>
          <p:cNvPr id="14" name="Rectangle 13"/>
          <p:cNvSpPr/>
          <p:nvPr userDrawn="1"/>
        </p:nvSpPr>
        <p:spPr>
          <a:xfrm>
            <a:off x="685800" y="6019800"/>
            <a:ext cx="4251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pic>
        <p:nvPicPr>
          <p:cNvPr id="1029" name="Picture 3"/>
          <p:cNvPicPr>
            <a:picLocks noChangeAspect="1"/>
          </p:cNvPicPr>
          <p:nvPr userDrawn="1"/>
        </p:nvPicPr>
        <p:blipFill>
          <a:blip r:embed="rId13"/>
          <a:srcRect/>
          <a:stretch>
            <a:fillRect/>
          </a:stretch>
        </p:blipFill>
        <p:spPr bwMode="auto">
          <a:xfrm>
            <a:off x="34488438" y="1939925"/>
            <a:ext cx="8412162" cy="3165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387850" rtl="0" fontAlgn="base">
        <a:spcBef>
          <a:spcPct val="0"/>
        </a:spcBef>
        <a:spcAft>
          <a:spcPct val="0"/>
        </a:spcAft>
        <a:defRPr sz="21100" kern="1200">
          <a:solidFill>
            <a:schemeClr val="tx1"/>
          </a:solidFill>
          <a:latin typeface="+mj-lt"/>
          <a:ea typeface="+mj-ea"/>
          <a:cs typeface="+mj-cs"/>
        </a:defRPr>
      </a:lvl1pPr>
      <a:lvl2pPr algn="ctr" defTabSz="4387850" rtl="0" fontAlgn="base">
        <a:spcBef>
          <a:spcPct val="0"/>
        </a:spcBef>
        <a:spcAft>
          <a:spcPct val="0"/>
        </a:spcAft>
        <a:defRPr sz="21100">
          <a:solidFill>
            <a:schemeClr val="tx1"/>
          </a:solidFill>
          <a:latin typeface="Calibri" pitchFamily="34" charset="0"/>
        </a:defRPr>
      </a:lvl2pPr>
      <a:lvl3pPr algn="ctr" defTabSz="4387850" rtl="0" fontAlgn="base">
        <a:spcBef>
          <a:spcPct val="0"/>
        </a:spcBef>
        <a:spcAft>
          <a:spcPct val="0"/>
        </a:spcAft>
        <a:defRPr sz="21100">
          <a:solidFill>
            <a:schemeClr val="tx1"/>
          </a:solidFill>
          <a:latin typeface="Calibri" pitchFamily="34" charset="0"/>
        </a:defRPr>
      </a:lvl3pPr>
      <a:lvl4pPr algn="ctr" defTabSz="4387850" rtl="0" fontAlgn="base">
        <a:spcBef>
          <a:spcPct val="0"/>
        </a:spcBef>
        <a:spcAft>
          <a:spcPct val="0"/>
        </a:spcAft>
        <a:defRPr sz="21100">
          <a:solidFill>
            <a:schemeClr val="tx1"/>
          </a:solidFill>
          <a:latin typeface="Calibri" pitchFamily="34" charset="0"/>
        </a:defRPr>
      </a:lvl4pPr>
      <a:lvl5pPr algn="ctr" defTabSz="4387850" rtl="0" fontAlgn="base">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fontAlgn="base">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fontAlgn="base">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fontAlgn="base">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1066800" y="1295400"/>
            <a:ext cx="37490400" cy="4339650"/>
          </a:xfrm>
          <a:prstGeom prst="rect">
            <a:avLst/>
          </a:prstGeom>
          <a:noFill/>
          <a:ln w="9525">
            <a:noFill/>
            <a:miter lim="800000"/>
            <a:headEnd/>
            <a:tailEnd/>
          </a:ln>
        </p:spPr>
        <p:txBody>
          <a:bodyPr>
            <a:spAutoFit/>
          </a:bodyPr>
          <a:lstStyle/>
          <a:p>
            <a:r>
              <a:rPr lang="en-US" sz="9000" b="1" dirty="0">
                <a:latin typeface="Arial Black" pitchFamily="34" charset="0"/>
              </a:rPr>
              <a:t>Developing Group Support for Breastfeeding Mothers: </a:t>
            </a:r>
          </a:p>
          <a:p>
            <a:r>
              <a:rPr lang="en-US" sz="9000" b="1" dirty="0">
                <a:latin typeface="Arial Black" pitchFamily="34" charset="0"/>
              </a:rPr>
              <a:t>An Overview of Three Models Used in NC</a:t>
            </a:r>
          </a:p>
          <a:p>
            <a:r>
              <a:rPr lang="en-US" sz="4800" b="1" dirty="0">
                <a:cs typeface="Arial" charset="0"/>
              </a:rPr>
              <a:t>Barb Carder, RN, IBCLC; Joan Levy, EdS, MSN, RN, IBCLC; Mary Overfield, MN, RN, </a:t>
            </a:r>
            <a:r>
              <a:rPr lang="en-US" sz="4800" b="1" dirty="0" smtClean="0">
                <a:cs typeface="Arial" charset="0"/>
              </a:rPr>
              <a:t>IBCLC (mary_overfield@yahoo.com</a:t>
            </a:r>
            <a:r>
              <a:rPr lang="en-US" sz="4800" b="1" dirty="0">
                <a:cs typeface="Arial" charset="0"/>
              </a:rPr>
              <a:t>)</a:t>
            </a:r>
            <a:r>
              <a:rPr lang="en-US" sz="4800" b="1" dirty="0" smtClean="0">
                <a:cs typeface="Arial" charset="0"/>
              </a:rPr>
              <a:t>;</a:t>
            </a:r>
          </a:p>
          <a:p>
            <a:r>
              <a:rPr lang="en-US" sz="4800" b="1" dirty="0" smtClean="0">
                <a:cs typeface="Arial" charset="0"/>
              </a:rPr>
              <a:t>Catherine Sullivan, MPH, RD, LDN, IBCLC </a:t>
            </a:r>
            <a:endParaRPr lang="en-US" sz="4800" b="1" dirty="0">
              <a:cs typeface="Arial" charset="0"/>
            </a:endParaRPr>
          </a:p>
        </p:txBody>
      </p:sp>
      <p:sp>
        <p:nvSpPr>
          <p:cNvPr id="5" name="TextBox 4"/>
          <p:cNvSpPr txBox="1"/>
          <p:nvPr/>
        </p:nvSpPr>
        <p:spPr>
          <a:xfrm>
            <a:off x="1066800" y="6721475"/>
            <a:ext cx="13623925" cy="22159913"/>
          </a:xfrm>
          <a:prstGeom prst="rect">
            <a:avLst/>
          </a:prstGeom>
          <a:noFill/>
          <a:ln>
            <a:solidFill>
              <a:schemeClr val="bg1"/>
            </a:solidFill>
          </a:ln>
        </p:spPr>
        <p:txBody>
          <a:bodyPr>
            <a:spAutoFit/>
          </a:bodyPr>
          <a:lstStyle/>
          <a:p>
            <a:pPr defTabSz="4389120" fontAlgn="auto">
              <a:spcBef>
                <a:spcPts val="0"/>
              </a:spcBef>
              <a:spcAft>
                <a:spcPts val="0"/>
              </a:spcAft>
              <a:defRPr/>
            </a:pPr>
            <a:r>
              <a:rPr lang="en-US" sz="7200" dirty="0">
                <a:latin typeface="Arial Black" pitchFamily="34" charset="0"/>
              </a:rPr>
              <a:t>Nursing </a:t>
            </a:r>
          </a:p>
          <a:p>
            <a:pPr defTabSz="4389120" fontAlgn="auto">
              <a:spcBef>
                <a:spcPts val="0"/>
              </a:spcBef>
              <a:spcAft>
                <a:spcPts val="0"/>
              </a:spcAft>
              <a:defRPr/>
            </a:pPr>
            <a:r>
              <a:rPr lang="en-US" sz="7200" dirty="0">
                <a:latin typeface="Arial Black" pitchFamily="34" charset="0"/>
              </a:rPr>
              <a:t>Mothers </a:t>
            </a:r>
          </a:p>
          <a:p>
            <a:pPr defTabSz="4389120" fontAlgn="auto">
              <a:spcBef>
                <a:spcPts val="0"/>
              </a:spcBef>
              <a:spcAft>
                <a:spcPts val="0"/>
              </a:spcAft>
              <a:defRPr/>
            </a:pPr>
            <a:r>
              <a:rPr lang="en-US" sz="7200" dirty="0">
                <a:latin typeface="Arial Black" pitchFamily="34" charset="0"/>
              </a:rPr>
              <a:t>of Raleigh</a:t>
            </a:r>
            <a:endParaRPr lang="en-US" sz="3000" dirty="0">
              <a:latin typeface="Arial" pitchFamily="34" charset="0"/>
              <a:cs typeface="Arial" pitchFamily="34" charset="0"/>
            </a:endParaRPr>
          </a:p>
          <a:p>
            <a:pPr defTabSz="4389120" fontAlgn="auto">
              <a:spcBef>
                <a:spcPts val="0"/>
              </a:spcBef>
              <a:spcAft>
                <a:spcPts val="0"/>
              </a:spcAft>
              <a:defRPr/>
            </a:pPr>
            <a:endParaRPr lang="en-US" sz="3000" dirty="0">
              <a:latin typeface="Arial" pitchFamily="34" charset="0"/>
              <a:cs typeface="Arial" pitchFamily="34" charset="0"/>
            </a:endParaRPr>
          </a:p>
          <a:p>
            <a:pPr defTabSz="4389120" fontAlgn="auto">
              <a:spcBef>
                <a:spcPts val="0"/>
              </a:spcBef>
              <a:spcAft>
                <a:spcPts val="0"/>
              </a:spcAft>
              <a:defRPr/>
            </a:pPr>
            <a:r>
              <a:rPr lang="en-US" sz="3000" b="1" dirty="0">
                <a:latin typeface="Arial Black" pitchFamily="34" charset="0"/>
                <a:cs typeface="Arial" pitchFamily="34" charset="0"/>
              </a:rPr>
              <a:t>Model: </a:t>
            </a:r>
            <a:r>
              <a:rPr lang="en-US" sz="3000" dirty="0">
                <a:latin typeface="Arial" pitchFamily="34" charset="0"/>
                <a:cs typeface="Arial" pitchFamily="34" charset="0"/>
              </a:rPr>
              <a:t>Volunteer-Led + Community Setting</a:t>
            </a:r>
          </a:p>
          <a:p>
            <a:pPr defTabSz="4389120" fontAlgn="auto">
              <a:spcBef>
                <a:spcPts val="0"/>
              </a:spcBef>
              <a:spcAft>
                <a:spcPts val="0"/>
              </a:spcAft>
              <a:defRPr/>
            </a:pPr>
            <a:r>
              <a:rPr lang="en-US" sz="3000" b="1" dirty="0">
                <a:latin typeface="Arial Black" pitchFamily="34" charset="0"/>
                <a:cs typeface="Arial" pitchFamily="34" charset="0"/>
              </a:rPr>
              <a:t>Contact: </a:t>
            </a:r>
            <a:r>
              <a:rPr lang="en-US" sz="3000" dirty="0">
                <a:latin typeface="Arial" pitchFamily="34" charset="0"/>
                <a:cs typeface="Arial" pitchFamily="34" charset="0"/>
              </a:rPr>
              <a:t>Mary Overfield, MN, RN, </a:t>
            </a:r>
            <a:r>
              <a:rPr lang="en-US" sz="3000" dirty="0" smtClean="0">
                <a:latin typeface="Arial" pitchFamily="34" charset="0"/>
                <a:cs typeface="Arial" pitchFamily="34" charset="0"/>
              </a:rPr>
              <a:t>IBCLC</a:t>
            </a:r>
          </a:p>
          <a:p>
            <a:pPr defTabSz="4389120" fontAlgn="auto">
              <a:spcBef>
                <a:spcPts val="0"/>
              </a:spcBef>
              <a:spcAft>
                <a:spcPts val="0"/>
              </a:spcAft>
              <a:defRPr/>
            </a:pPr>
            <a:r>
              <a:rPr lang="en-US" sz="3000" dirty="0">
                <a:latin typeface="Arial Black" pitchFamily="34" charset="0"/>
                <a:cs typeface="Arial" pitchFamily="34" charset="0"/>
              </a:rPr>
              <a:t>Started: </a:t>
            </a:r>
            <a:r>
              <a:rPr lang="en-US" sz="3000" dirty="0" smtClean="0">
                <a:latin typeface="Arial" pitchFamily="34" charset="0"/>
                <a:cs typeface="Arial" pitchFamily="34" charset="0"/>
              </a:rPr>
              <a:t>1970</a:t>
            </a:r>
          </a:p>
          <a:p>
            <a:pPr defTabSz="4389120" fontAlgn="auto">
              <a:spcBef>
                <a:spcPts val="0"/>
              </a:spcBef>
              <a:spcAft>
                <a:spcPts val="0"/>
              </a:spcAft>
              <a:defRPr/>
            </a:pPr>
            <a:r>
              <a:rPr lang="en-US" sz="3000" dirty="0" smtClean="0">
                <a:latin typeface="Arial Black" pitchFamily="34" charset="0"/>
                <a:cs typeface="Arial" pitchFamily="34" charset="0"/>
              </a:rPr>
              <a:t>Organization: </a:t>
            </a:r>
            <a:r>
              <a:rPr lang="en-US" sz="3000" dirty="0" smtClean="0">
                <a:latin typeface="Arial" pitchFamily="34" charset="0"/>
                <a:cs typeface="Arial" pitchFamily="34" charset="0"/>
              </a:rPr>
              <a:t>Non-profit 501(c)3</a:t>
            </a:r>
            <a:endParaRPr lang="en-US" sz="3000" b="1" dirty="0">
              <a:solidFill>
                <a:srgbClr val="FF0000"/>
              </a:solidFill>
              <a:latin typeface="Arial" pitchFamily="34" charset="0"/>
              <a:cs typeface="Arial" pitchFamily="34" charset="0"/>
            </a:endParaRPr>
          </a:p>
          <a:p>
            <a:pPr defTabSz="4389120" fontAlgn="auto">
              <a:spcBef>
                <a:spcPts val="0"/>
              </a:spcBef>
              <a:spcAft>
                <a:spcPts val="0"/>
              </a:spcAft>
              <a:defRPr/>
            </a:pPr>
            <a:endParaRPr lang="en-US" sz="3000" dirty="0">
              <a:latin typeface="Arial" pitchFamily="34" charset="0"/>
              <a:cs typeface="Arial" pitchFamily="34" charset="0"/>
            </a:endParaRPr>
          </a:p>
          <a:p>
            <a:pPr defTabSz="4389120" fontAlgn="auto">
              <a:spcBef>
                <a:spcPts val="0"/>
              </a:spcBef>
              <a:spcAft>
                <a:spcPts val="0"/>
              </a:spcAft>
              <a:defRPr/>
            </a:pPr>
            <a:r>
              <a:rPr lang="en-US" sz="4000" dirty="0">
                <a:latin typeface="Arial Black" pitchFamily="34" charset="0"/>
                <a:cs typeface="Arial" pitchFamily="34" charset="0"/>
              </a:rPr>
              <a:t>DESCRIPTION</a:t>
            </a:r>
          </a:p>
          <a:p>
            <a:pPr defTabSz="4389120" fontAlgn="auto">
              <a:spcBef>
                <a:spcPts val="0"/>
              </a:spcBef>
              <a:spcAft>
                <a:spcPts val="0"/>
              </a:spcAft>
              <a:defRPr/>
            </a:pPr>
            <a:r>
              <a:rPr lang="en-US" sz="3000" dirty="0">
                <a:latin typeface="Arial" pitchFamily="34" charset="0"/>
                <a:cs typeface="Arial" pitchFamily="34" charset="0"/>
              </a:rPr>
              <a:t>Nursing Mothers of Raleigh (NMR) is a breastfeeding mothers’ group that provides telephone counseling via trained Counseling Mothers and hosts two public meetings each month, one in the morning and one in the evening. Meetings are open to any women interested in breastfeeding and their babies and children. Couples meetings are arranged upon request. </a:t>
            </a:r>
          </a:p>
          <a:p>
            <a:pPr defTabSz="4389120" fontAlgn="auto">
              <a:spcBef>
                <a:spcPts val="0"/>
              </a:spcBef>
              <a:spcAft>
                <a:spcPts val="0"/>
              </a:spcAft>
              <a:defRPr/>
            </a:pPr>
            <a:endParaRPr lang="en-US" sz="3200" dirty="0">
              <a:latin typeface="Arial" pitchFamily="34" charset="0"/>
              <a:cs typeface="Arial" pitchFamily="34" charset="0"/>
            </a:endParaRPr>
          </a:p>
          <a:p>
            <a:pPr defTabSz="4389120" fontAlgn="auto">
              <a:spcBef>
                <a:spcPts val="0"/>
              </a:spcBef>
              <a:spcAft>
                <a:spcPts val="0"/>
              </a:spcAft>
              <a:defRPr/>
            </a:pPr>
            <a:r>
              <a:rPr lang="en-US" sz="4000" dirty="0">
                <a:latin typeface="Arial Black" pitchFamily="34" charset="0"/>
                <a:cs typeface="Arial" pitchFamily="34" charset="0"/>
              </a:rPr>
              <a:t>GETTING STARTED</a:t>
            </a:r>
          </a:p>
          <a:p>
            <a:pPr marL="514350" indent="-514350" defTabSz="4389120" fontAlgn="auto">
              <a:spcBef>
                <a:spcPts val="0"/>
              </a:spcBef>
              <a:spcAft>
                <a:spcPts val="0"/>
              </a:spcAft>
              <a:buFont typeface="+mj-lt"/>
              <a:buAutoNum type="arabicPeriod"/>
              <a:defRPr/>
            </a:pPr>
            <a:r>
              <a:rPr lang="en-US" sz="3000" b="1" dirty="0">
                <a:latin typeface="Arial" pitchFamily="34" charset="0"/>
                <a:cs typeface="Arial" pitchFamily="34" charset="0"/>
              </a:rPr>
              <a:t>It is very important to have more than 1 or 2 volunteers involved before you start a group. </a:t>
            </a:r>
            <a:r>
              <a:rPr lang="en-US" sz="3000" dirty="0">
                <a:latin typeface="Arial" pitchFamily="34" charset="0"/>
                <a:cs typeface="Arial" pitchFamily="34" charset="0"/>
              </a:rPr>
              <a:t>This provides adequate coverage to handle scheduling conflicts and also offers a variety of perspectives at meetings. </a:t>
            </a:r>
          </a:p>
          <a:p>
            <a:pPr marL="514350" indent="-514350" defTabSz="4389120" fontAlgn="auto">
              <a:spcBef>
                <a:spcPts val="0"/>
              </a:spcBef>
              <a:spcAft>
                <a:spcPts val="0"/>
              </a:spcAft>
              <a:buFont typeface="+mj-lt"/>
              <a:buAutoNum type="arabicPeriod"/>
              <a:defRPr/>
            </a:pPr>
            <a:r>
              <a:rPr lang="en-US" sz="3000" b="1" dirty="0">
                <a:latin typeface="Arial" pitchFamily="34" charset="0"/>
                <a:cs typeface="Arial" pitchFamily="34" charset="0"/>
              </a:rPr>
              <a:t>The physical setting must be public, comfortable, and familiar. </a:t>
            </a:r>
            <a:r>
              <a:rPr lang="en-US" sz="3000" dirty="0">
                <a:latin typeface="Arial" pitchFamily="34" charset="0"/>
                <a:cs typeface="Arial" pitchFamily="34" charset="0"/>
              </a:rPr>
              <a:t>Many Y’s and community centers have meeting facilities that may work.</a:t>
            </a:r>
          </a:p>
          <a:p>
            <a:pPr marL="514350" indent="-514350" defTabSz="4389120" fontAlgn="auto">
              <a:spcBef>
                <a:spcPts val="0"/>
              </a:spcBef>
              <a:spcAft>
                <a:spcPts val="0"/>
              </a:spcAft>
              <a:buFont typeface="+mj-lt"/>
              <a:buAutoNum type="arabicPeriod"/>
              <a:defRPr/>
            </a:pPr>
            <a:r>
              <a:rPr lang="en-US" sz="3000" b="1" dirty="0">
                <a:latin typeface="Arial" pitchFamily="34" charset="0"/>
                <a:cs typeface="Arial" pitchFamily="34" charset="0"/>
              </a:rPr>
              <a:t>Think through the logistics of the facility </a:t>
            </a:r>
            <a:r>
              <a:rPr lang="en-US" sz="3000" dirty="0">
                <a:latin typeface="Arial" pitchFamily="34" charset="0"/>
                <a:cs typeface="Arial" pitchFamily="34" charset="0"/>
              </a:rPr>
              <a:t>(diaper changing area; will you offer snacks/refreshments/toys; space for strollers and toddler play, etc...).</a:t>
            </a:r>
          </a:p>
          <a:p>
            <a:pPr marL="514350" indent="-514350" defTabSz="4389120" fontAlgn="auto">
              <a:spcBef>
                <a:spcPts val="0"/>
              </a:spcBef>
              <a:spcAft>
                <a:spcPts val="0"/>
              </a:spcAft>
              <a:buFont typeface="+mj-lt"/>
              <a:buAutoNum type="arabicPeriod"/>
              <a:defRPr/>
            </a:pPr>
            <a:r>
              <a:rPr lang="en-US" sz="3000" b="1" dirty="0">
                <a:latin typeface="Arial" pitchFamily="34" charset="0"/>
                <a:cs typeface="Arial" pitchFamily="34" charset="0"/>
              </a:rPr>
              <a:t>Limit time to 1 hour for content and allow time for Q&amp;A and networking among mothers. </a:t>
            </a:r>
            <a:r>
              <a:rPr lang="en-US" sz="3000" dirty="0">
                <a:latin typeface="Arial" pitchFamily="34" charset="0"/>
                <a:cs typeface="Arial" pitchFamily="34" charset="0"/>
              </a:rPr>
              <a:t>Rotate topics but be prepared to teach what group needs.</a:t>
            </a:r>
          </a:p>
          <a:p>
            <a:pPr marL="514350" indent="-514350" defTabSz="4389120" fontAlgn="auto">
              <a:spcBef>
                <a:spcPts val="0"/>
              </a:spcBef>
              <a:spcAft>
                <a:spcPts val="0"/>
              </a:spcAft>
              <a:buFont typeface="+mj-lt"/>
              <a:buAutoNum type="arabicPeriod"/>
              <a:defRPr/>
            </a:pPr>
            <a:r>
              <a:rPr lang="en-US" sz="3000" b="1" dirty="0">
                <a:latin typeface="Arial" pitchFamily="34" charset="0"/>
                <a:cs typeface="Arial" pitchFamily="34" charset="0"/>
              </a:rPr>
              <a:t>Funding: </a:t>
            </a:r>
            <a:r>
              <a:rPr lang="en-US" sz="3000" dirty="0">
                <a:latin typeface="Arial" pitchFamily="34" charset="0"/>
                <a:cs typeface="Arial" pitchFamily="34" charset="0"/>
              </a:rPr>
              <a:t>We rent hospital-grade electric breast pumps and collect a cleaning fee to help with our costs.  We also accept donations and sell a variety of items (personal pumps, t-shirts, note cards).</a:t>
            </a:r>
          </a:p>
          <a:p>
            <a:pPr marL="514350" indent="-514350" defTabSz="4389120" fontAlgn="auto">
              <a:spcBef>
                <a:spcPts val="0"/>
              </a:spcBef>
              <a:spcAft>
                <a:spcPts val="0"/>
              </a:spcAft>
              <a:buFont typeface="+mj-lt"/>
              <a:buAutoNum type="arabicPeriod"/>
              <a:defRPr/>
            </a:pPr>
            <a:r>
              <a:rPr lang="en-US" sz="3000" b="1" dirty="0">
                <a:latin typeface="Arial" pitchFamily="34" charset="0"/>
                <a:cs typeface="Arial" pitchFamily="34" charset="0"/>
              </a:rPr>
              <a:t>Advertising: </a:t>
            </a:r>
            <a:r>
              <a:rPr lang="en-US" sz="3000" dirty="0">
                <a:latin typeface="Arial" pitchFamily="34" charset="0"/>
                <a:cs typeface="Arial" pitchFamily="34" charset="0"/>
              </a:rPr>
              <a:t>community calendars; Meet-Up groups on the internet; posters in clinics, libraries, community centers; brochures to pediatricians.  </a:t>
            </a:r>
          </a:p>
          <a:p>
            <a:pPr defTabSz="4389120" fontAlgn="auto">
              <a:spcBef>
                <a:spcPts val="0"/>
              </a:spcBef>
              <a:spcAft>
                <a:spcPts val="0"/>
              </a:spcAft>
              <a:defRPr/>
            </a:pPr>
            <a:endParaRPr lang="en-US" sz="4000" dirty="0">
              <a:latin typeface="Arial Black" pitchFamily="34" charset="0"/>
              <a:cs typeface="Arial" pitchFamily="34" charset="0"/>
            </a:endParaRPr>
          </a:p>
          <a:p>
            <a:pPr defTabSz="4389120" fontAlgn="auto">
              <a:spcBef>
                <a:spcPts val="0"/>
              </a:spcBef>
              <a:spcAft>
                <a:spcPts val="0"/>
              </a:spcAft>
              <a:defRPr/>
            </a:pPr>
            <a:r>
              <a:rPr lang="en-US" sz="4000" dirty="0">
                <a:latin typeface="Arial Black" pitchFamily="34" charset="0"/>
                <a:cs typeface="Arial" pitchFamily="34" charset="0"/>
              </a:rPr>
              <a:t>CHALLENGES</a:t>
            </a:r>
          </a:p>
          <a:p>
            <a:pPr marL="457200" indent="-457200" defTabSz="4389120" fontAlgn="auto">
              <a:spcBef>
                <a:spcPts val="0"/>
              </a:spcBef>
              <a:spcAft>
                <a:spcPts val="0"/>
              </a:spcAft>
              <a:buFont typeface="Arial" pitchFamily="34" charset="0"/>
              <a:buChar char="•"/>
              <a:defRPr/>
            </a:pPr>
            <a:r>
              <a:rPr lang="en-US" sz="3000" dirty="0">
                <a:latin typeface="Arial" pitchFamily="34" charset="0"/>
                <a:cs typeface="Arial" pitchFamily="34" charset="0"/>
              </a:rPr>
              <a:t>Finding a free place to meet in order to be able to avoid having to charge dues. While it is true that people value what they pay for, even a small amount for membership dues can be a disincentive to attending meetings. </a:t>
            </a:r>
          </a:p>
          <a:p>
            <a:pPr marL="457200" indent="-457200" defTabSz="4389120" fontAlgn="auto">
              <a:spcBef>
                <a:spcPts val="0"/>
              </a:spcBef>
              <a:spcAft>
                <a:spcPts val="0"/>
              </a:spcAft>
              <a:buFont typeface="Arial" pitchFamily="34" charset="0"/>
              <a:buChar char="•"/>
              <a:defRPr/>
            </a:pPr>
            <a:r>
              <a:rPr lang="en-US" sz="3000" dirty="0">
                <a:latin typeface="Arial" pitchFamily="34" charset="0"/>
                <a:cs typeface="Arial" pitchFamily="34" charset="0"/>
              </a:rPr>
              <a:t>Providing information in the </a:t>
            </a:r>
            <a:r>
              <a:rPr lang="en-US" sz="3000" dirty="0" smtClean="0">
                <a:latin typeface="Arial" pitchFamily="34" charset="0"/>
                <a:cs typeface="Arial" pitchFamily="34" charset="0"/>
              </a:rPr>
              <a:t>formats that </a:t>
            </a:r>
            <a:r>
              <a:rPr lang="en-US" sz="3000" dirty="0">
                <a:latin typeface="Arial" pitchFamily="34" charset="0"/>
                <a:cs typeface="Arial" pitchFamily="34" charset="0"/>
              </a:rPr>
              <a:t>mothers </a:t>
            </a:r>
            <a:r>
              <a:rPr lang="en-US" sz="3000" dirty="0" smtClean="0">
                <a:latin typeface="Arial" pitchFamily="34" charset="0"/>
                <a:cs typeface="Arial" pitchFamily="34" charset="0"/>
              </a:rPr>
              <a:t>want. </a:t>
            </a:r>
            <a:r>
              <a:rPr lang="en-US" sz="3000" dirty="0">
                <a:latin typeface="Arial" pitchFamily="34" charset="0"/>
                <a:cs typeface="Arial" pitchFamily="34" charset="0"/>
              </a:rPr>
              <a:t>We found books, DVDs and handouts were not very useful so we made handouts available via our website (requires someone to create/maintain a website). </a:t>
            </a:r>
          </a:p>
          <a:p>
            <a:pPr marL="457200" indent="-457200" defTabSz="4389120" fontAlgn="auto">
              <a:spcBef>
                <a:spcPts val="0"/>
              </a:spcBef>
              <a:spcAft>
                <a:spcPts val="0"/>
              </a:spcAft>
              <a:buFont typeface="Arial" pitchFamily="34" charset="0"/>
              <a:buChar char="•"/>
              <a:defRPr/>
            </a:pPr>
            <a:r>
              <a:rPr lang="en-US" sz="3000" dirty="0" smtClean="0">
                <a:latin typeface="Arial" pitchFamily="34" charset="0"/>
                <a:cs typeface="Arial" pitchFamily="34" charset="0"/>
              </a:rPr>
              <a:t>Maintaining a vigorous mother-to-mother support group. We </a:t>
            </a:r>
            <a:r>
              <a:rPr lang="en-US" sz="3000" dirty="0" smtClean="0"/>
              <a:t>found </a:t>
            </a:r>
            <a:r>
              <a:rPr lang="en-US" sz="3000" dirty="0"/>
              <a:t>that a democratic organization of volunteers </a:t>
            </a:r>
            <a:r>
              <a:rPr lang="en-US" sz="3000" dirty="0" smtClean="0"/>
              <a:t>kept </a:t>
            </a:r>
            <a:r>
              <a:rPr lang="en-US" sz="3000" dirty="0"/>
              <a:t>people </a:t>
            </a:r>
            <a:r>
              <a:rPr lang="en-US" sz="3000" dirty="0" smtClean="0"/>
              <a:t>involved long </a:t>
            </a:r>
            <a:r>
              <a:rPr lang="en-US" sz="3000" dirty="0"/>
              <a:t>term.</a:t>
            </a:r>
            <a:endParaRPr lang="en-US" sz="3000" dirty="0">
              <a:latin typeface="Arial" pitchFamily="34" charset="0"/>
              <a:cs typeface="Arial" pitchFamily="34" charset="0"/>
            </a:endParaRPr>
          </a:p>
        </p:txBody>
      </p:sp>
      <p:sp>
        <p:nvSpPr>
          <p:cNvPr id="6" name="TextBox 5"/>
          <p:cNvSpPr txBox="1"/>
          <p:nvPr/>
        </p:nvSpPr>
        <p:spPr>
          <a:xfrm>
            <a:off x="15163800" y="6721475"/>
            <a:ext cx="13623925" cy="18497371"/>
          </a:xfrm>
          <a:prstGeom prst="rect">
            <a:avLst/>
          </a:prstGeom>
          <a:noFill/>
          <a:ln>
            <a:solidFill>
              <a:schemeClr val="bg1"/>
            </a:solidFill>
          </a:ln>
        </p:spPr>
        <p:txBody>
          <a:bodyPr>
            <a:spAutoFit/>
          </a:bodyPr>
          <a:lstStyle/>
          <a:p>
            <a:r>
              <a:rPr lang="en-US" sz="7200" b="1" dirty="0">
                <a:latin typeface="Arial Black" pitchFamily="34" charset="0"/>
              </a:rPr>
              <a:t>Duke University </a:t>
            </a:r>
          </a:p>
          <a:p>
            <a:r>
              <a:rPr lang="en-US" sz="7200" b="1" dirty="0">
                <a:latin typeface="Arial Black" pitchFamily="34" charset="0"/>
              </a:rPr>
              <a:t>Health System’s </a:t>
            </a:r>
          </a:p>
          <a:p>
            <a:r>
              <a:rPr lang="en-US" sz="7200" b="1" dirty="0">
                <a:latin typeface="Arial Black" pitchFamily="34" charset="0"/>
              </a:rPr>
              <a:t>Teer House </a:t>
            </a:r>
          </a:p>
          <a:p>
            <a:pPr>
              <a:buFont typeface="Calibri" pitchFamily="34" charset="0"/>
              <a:buAutoNum type="arabicPeriod"/>
            </a:pPr>
            <a:endParaRPr lang="en-US" sz="3000" dirty="0">
              <a:cs typeface="Arial" charset="0"/>
            </a:endParaRPr>
          </a:p>
          <a:p>
            <a:r>
              <a:rPr lang="en-US" sz="3000" b="1" dirty="0">
                <a:latin typeface="Arial Black" pitchFamily="34" charset="0"/>
                <a:cs typeface="Arial" charset="0"/>
              </a:rPr>
              <a:t>Model: </a:t>
            </a:r>
            <a:r>
              <a:rPr lang="en-US" sz="3000" dirty="0">
                <a:cs typeface="Arial" charset="0"/>
              </a:rPr>
              <a:t>Health Care Professional Facilitation +  Clinical Setting</a:t>
            </a:r>
          </a:p>
          <a:p>
            <a:r>
              <a:rPr lang="en-US" sz="3000" b="1" dirty="0">
                <a:latin typeface="Arial Black" pitchFamily="34" charset="0"/>
                <a:cs typeface="Arial" charset="0"/>
              </a:rPr>
              <a:t>Contact: </a:t>
            </a:r>
            <a:r>
              <a:rPr lang="en-US" sz="3000" dirty="0">
                <a:cs typeface="Arial" charset="0"/>
              </a:rPr>
              <a:t>Joan Levy, EdS, MSN, RN, </a:t>
            </a:r>
            <a:r>
              <a:rPr lang="en-US" sz="3000" dirty="0" smtClean="0">
                <a:cs typeface="Arial" charset="0"/>
              </a:rPr>
              <a:t>IBCLC</a:t>
            </a:r>
          </a:p>
          <a:p>
            <a:r>
              <a:rPr lang="en-US" sz="3000" dirty="0">
                <a:latin typeface="Arial Black" pitchFamily="34" charset="0"/>
                <a:cs typeface="Arial" pitchFamily="34" charset="0"/>
              </a:rPr>
              <a:t>Started: </a:t>
            </a:r>
            <a:r>
              <a:rPr lang="en-US" sz="3000" dirty="0" smtClean="0">
                <a:latin typeface="Arial" pitchFamily="34" charset="0"/>
                <a:cs typeface="Arial" pitchFamily="34" charset="0"/>
              </a:rPr>
              <a:t>2006</a:t>
            </a:r>
          </a:p>
          <a:p>
            <a:r>
              <a:rPr lang="en-US" sz="3000" dirty="0" smtClean="0">
                <a:latin typeface="Arial Black" pitchFamily="34" charset="0"/>
                <a:cs typeface="Arial" pitchFamily="34" charset="0"/>
              </a:rPr>
              <a:t>Organization: </a:t>
            </a:r>
            <a:r>
              <a:rPr lang="en-US" sz="3000" dirty="0">
                <a:latin typeface="Arial" pitchFamily="34" charset="0"/>
                <a:cs typeface="Arial" pitchFamily="34" charset="0"/>
              </a:rPr>
              <a:t>P</a:t>
            </a:r>
            <a:r>
              <a:rPr lang="en-US" sz="3000" dirty="0" smtClean="0">
                <a:latin typeface="Arial" pitchFamily="34" charset="0"/>
                <a:cs typeface="Arial" pitchFamily="34" charset="0"/>
              </a:rPr>
              <a:t>art of hospital’s education services </a:t>
            </a:r>
            <a:endParaRPr lang="en-US" sz="3000" dirty="0">
              <a:cs typeface="Arial" charset="0"/>
            </a:endParaRPr>
          </a:p>
          <a:p>
            <a:endParaRPr lang="en-US" sz="3000" dirty="0">
              <a:cs typeface="Arial" charset="0"/>
            </a:endParaRPr>
          </a:p>
          <a:p>
            <a:r>
              <a:rPr lang="en-US" sz="4000" dirty="0">
                <a:latin typeface="Arial Black" pitchFamily="34" charset="0"/>
                <a:cs typeface="Arial" charset="0"/>
              </a:rPr>
              <a:t>DESCRIPTION</a:t>
            </a:r>
          </a:p>
          <a:p>
            <a:r>
              <a:rPr lang="en-US" sz="3000" dirty="0">
                <a:cs typeface="Arial" charset="0"/>
              </a:rPr>
              <a:t>Feedback to this clinical facility indicated prenatal classes and education in the hospital regarding newborn care and breastfeeding were not providing enough information and support for mothers during the initial postpartum period. To this end, a multidisciplinary </a:t>
            </a:r>
            <a:r>
              <a:rPr lang="en-US" sz="3000" dirty="0" smtClean="0">
                <a:cs typeface="Arial" charset="0"/>
              </a:rPr>
              <a:t>approach</a:t>
            </a:r>
            <a:r>
              <a:rPr lang="en-US" sz="3000" b="1" i="1" dirty="0" smtClean="0">
                <a:cs typeface="Arial" charset="0"/>
              </a:rPr>
              <a:t> </a:t>
            </a:r>
            <a:r>
              <a:rPr lang="en-US" sz="3000" dirty="0">
                <a:cs typeface="Arial" charset="0"/>
              </a:rPr>
              <a:t>to meeting the needs of new mothers was </a:t>
            </a:r>
            <a:r>
              <a:rPr lang="en-US" sz="3000" dirty="0" smtClean="0">
                <a:cs typeface="Arial" charset="0"/>
              </a:rPr>
              <a:t>developed with </a:t>
            </a:r>
            <a:r>
              <a:rPr lang="en-US" sz="3000" dirty="0">
                <a:cs typeface="Arial" charset="0"/>
              </a:rPr>
              <a:t>the end result of a free, open and </a:t>
            </a:r>
            <a:r>
              <a:rPr lang="en-US" sz="3000" dirty="0" smtClean="0">
                <a:cs typeface="Arial" charset="0"/>
              </a:rPr>
              <a:t>ongoing </a:t>
            </a:r>
            <a:r>
              <a:rPr lang="en-US" sz="3000" dirty="0">
                <a:cs typeface="Arial" charset="0"/>
              </a:rPr>
              <a:t>support group/class for new mothers and their babies. </a:t>
            </a:r>
          </a:p>
          <a:p>
            <a:endParaRPr lang="en-US" sz="3000" dirty="0">
              <a:cs typeface="Arial" charset="0"/>
            </a:endParaRPr>
          </a:p>
          <a:p>
            <a:r>
              <a:rPr lang="en-US" sz="4000" dirty="0">
                <a:latin typeface="Arial Black" pitchFamily="34" charset="0"/>
                <a:cs typeface="Arial" charset="0"/>
              </a:rPr>
              <a:t>GETTING STARTED</a:t>
            </a:r>
          </a:p>
          <a:p>
            <a:pPr marL="457200" indent="-457200">
              <a:buFont typeface="Calibri" pitchFamily="34" charset="0"/>
              <a:buAutoNum type="arabicPeriod"/>
            </a:pPr>
            <a:r>
              <a:rPr lang="en-US" sz="3000" b="1" dirty="0">
                <a:cs typeface="Arial" charset="0"/>
              </a:rPr>
              <a:t>Identify stakeholders: </a:t>
            </a:r>
            <a:r>
              <a:rPr lang="en-US" sz="3000" dirty="0">
                <a:cs typeface="Arial" charset="0"/>
              </a:rPr>
              <a:t>childbirth educators, lactation staff, new moms, nurses, pediatricians, physical therapists, social </a:t>
            </a:r>
            <a:r>
              <a:rPr lang="en-US" sz="3000" dirty="0" smtClean="0">
                <a:cs typeface="Arial" charset="0"/>
              </a:rPr>
              <a:t>workers</a:t>
            </a:r>
            <a:endParaRPr lang="en-US" sz="3000" dirty="0">
              <a:cs typeface="Arial" charset="0"/>
            </a:endParaRPr>
          </a:p>
          <a:p>
            <a:pPr marL="457200" indent="-457200">
              <a:buFont typeface="Calibri" pitchFamily="34" charset="0"/>
              <a:buAutoNum type="arabicPeriod"/>
            </a:pPr>
            <a:r>
              <a:rPr lang="en-US" sz="3000" b="1" dirty="0">
                <a:cs typeface="Arial" charset="0"/>
              </a:rPr>
              <a:t>Determine format: </a:t>
            </a:r>
            <a:r>
              <a:rPr lang="en-US" sz="3000" dirty="0">
                <a:cs typeface="Arial" charset="0"/>
              </a:rPr>
              <a:t>mom-to-mom interactions with support from seasoned participant “experts”</a:t>
            </a:r>
          </a:p>
          <a:p>
            <a:pPr marL="914400" lvl="1" indent="-457200">
              <a:buFont typeface="Arial" charset="0"/>
              <a:buChar char="•"/>
            </a:pPr>
            <a:r>
              <a:rPr lang="en-US" sz="3000" dirty="0">
                <a:cs typeface="Arial" charset="0"/>
              </a:rPr>
              <a:t>“Tell us one good thing that has happened since last meeting?”</a:t>
            </a:r>
          </a:p>
          <a:p>
            <a:pPr marL="914400" lvl="1" indent="-457200">
              <a:buFont typeface="Arial" charset="0"/>
              <a:buChar char="•"/>
            </a:pPr>
            <a:r>
              <a:rPr lang="en-US" sz="3000" dirty="0">
                <a:cs typeface="Arial" charset="0"/>
              </a:rPr>
              <a:t>“Who else has had similar issues and what did you do about it?”</a:t>
            </a:r>
          </a:p>
          <a:p>
            <a:pPr marL="457200" indent="-457200">
              <a:buFont typeface="Calibri" pitchFamily="34" charset="0"/>
              <a:buAutoNum type="arabicPeriod"/>
            </a:pPr>
            <a:r>
              <a:rPr lang="en-US" sz="3000" b="1" dirty="0">
                <a:cs typeface="Arial" charset="0"/>
              </a:rPr>
              <a:t>Prepare to facilitate typical topics/group focus related to: </a:t>
            </a:r>
            <a:r>
              <a:rPr lang="en-US" sz="3000" dirty="0">
                <a:cs typeface="Arial" charset="0"/>
              </a:rPr>
              <a:t>breastfeeding, sleep issues, immunizations, relationship issues, etc. </a:t>
            </a:r>
          </a:p>
          <a:p>
            <a:endParaRPr lang="en-US" sz="4000" dirty="0">
              <a:latin typeface="Arial Black" pitchFamily="34" charset="0"/>
              <a:cs typeface="Arial" charset="0"/>
            </a:endParaRPr>
          </a:p>
          <a:p>
            <a:r>
              <a:rPr lang="en-US" sz="4000" dirty="0">
                <a:latin typeface="Arial Black" pitchFamily="34" charset="0"/>
                <a:cs typeface="Arial" charset="0"/>
              </a:rPr>
              <a:t>CHALLENGES</a:t>
            </a:r>
          </a:p>
          <a:p>
            <a:pPr marL="457200" indent="-457200">
              <a:buFont typeface="Arial" charset="0"/>
              <a:buChar char="•"/>
            </a:pPr>
            <a:r>
              <a:rPr lang="en-US" sz="3000" dirty="0">
                <a:cs typeface="Arial" charset="0"/>
              </a:rPr>
              <a:t>Staff learning curve to not jump in with answers in order for group to truly becoming a mom-to-mom support group</a:t>
            </a:r>
          </a:p>
          <a:p>
            <a:pPr marL="457200" indent="-457200">
              <a:buFont typeface="Arial" charset="0"/>
              <a:buChar char="•"/>
            </a:pPr>
            <a:r>
              <a:rPr lang="en-US" sz="3000" dirty="0">
                <a:cs typeface="Arial" charset="0"/>
              </a:rPr>
              <a:t>Ability to have staff members from a variety of disciplines at each meeting</a:t>
            </a:r>
          </a:p>
          <a:p>
            <a:pPr marL="457200" indent="-457200">
              <a:buFont typeface="Arial" charset="0"/>
              <a:buChar char="•"/>
            </a:pPr>
            <a:r>
              <a:rPr lang="en-US" sz="3000" dirty="0">
                <a:cs typeface="Arial" charset="0"/>
              </a:rPr>
              <a:t>Initially unable to offer weekly meetings; weekly meetings initiated in 2011</a:t>
            </a:r>
          </a:p>
          <a:p>
            <a:pPr>
              <a:spcAft>
                <a:spcPts val="600"/>
              </a:spcAft>
            </a:pPr>
            <a:endParaRPr lang="en-US" sz="3000" dirty="0">
              <a:cs typeface="Arial" charset="0"/>
            </a:endParaRPr>
          </a:p>
          <a:p>
            <a:r>
              <a:rPr lang="en-US" sz="4000" dirty="0">
                <a:latin typeface="Arial Black" pitchFamily="34" charset="0"/>
                <a:cs typeface="Arial" charset="0"/>
              </a:rPr>
              <a:t>BENEFITS</a:t>
            </a:r>
            <a:endParaRPr lang="en-US" sz="3000" dirty="0">
              <a:cs typeface="Arial" charset="0"/>
            </a:endParaRPr>
          </a:p>
        </p:txBody>
      </p:sp>
      <p:sp>
        <p:nvSpPr>
          <p:cNvPr id="13316" name="TextBox 6"/>
          <p:cNvSpPr txBox="1">
            <a:spLocks noChangeArrowheads="1"/>
          </p:cNvSpPr>
          <p:nvPr/>
        </p:nvSpPr>
        <p:spPr bwMode="auto">
          <a:xfrm>
            <a:off x="29221113" y="6705600"/>
            <a:ext cx="13625512" cy="10649069"/>
          </a:xfrm>
          <a:prstGeom prst="rect">
            <a:avLst/>
          </a:prstGeom>
          <a:noFill/>
          <a:ln w="9525">
            <a:solidFill>
              <a:schemeClr val="bg1"/>
            </a:solidFill>
            <a:miter lim="800000"/>
            <a:headEnd/>
            <a:tailEnd/>
          </a:ln>
        </p:spPr>
        <p:txBody>
          <a:bodyPr>
            <a:spAutoFit/>
          </a:bodyPr>
          <a:lstStyle/>
          <a:p>
            <a:r>
              <a:rPr lang="en-US" sz="7200" dirty="0">
                <a:latin typeface="Arial Black" pitchFamily="34" charset="0"/>
              </a:rPr>
              <a:t>Mother </a:t>
            </a:r>
          </a:p>
          <a:p>
            <a:r>
              <a:rPr lang="en-US" sz="7200" dirty="0">
                <a:latin typeface="Arial Black" pitchFamily="34" charset="0"/>
              </a:rPr>
              <a:t>Baby </a:t>
            </a:r>
            <a:endParaRPr lang="en-US" sz="7200" dirty="0" smtClean="0">
              <a:latin typeface="Arial Black" pitchFamily="34" charset="0"/>
            </a:endParaRPr>
          </a:p>
          <a:p>
            <a:r>
              <a:rPr lang="en-US" sz="7200" dirty="0" smtClean="0">
                <a:latin typeface="Arial Black" pitchFamily="34" charset="0"/>
              </a:rPr>
              <a:t>Foundation</a:t>
            </a:r>
            <a:endParaRPr lang="en-US" sz="7200" dirty="0">
              <a:latin typeface="Arial Black" pitchFamily="34" charset="0"/>
            </a:endParaRPr>
          </a:p>
          <a:p>
            <a:endParaRPr lang="en-US" sz="3000" dirty="0">
              <a:cs typeface="Arial" charset="0"/>
            </a:endParaRPr>
          </a:p>
          <a:p>
            <a:r>
              <a:rPr lang="en-US" sz="3000" b="1" dirty="0">
                <a:latin typeface="Arial Black" pitchFamily="34" charset="0"/>
                <a:cs typeface="Arial" charset="0"/>
              </a:rPr>
              <a:t>Model: </a:t>
            </a:r>
            <a:r>
              <a:rPr lang="en-US" sz="3000" dirty="0" smtClean="0">
                <a:cs typeface="Arial" charset="0"/>
              </a:rPr>
              <a:t>Certified Lactation Consultant Led + Community Setting</a:t>
            </a:r>
            <a:endParaRPr lang="en-US" sz="3000" dirty="0">
              <a:cs typeface="Arial" charset="0"/>
            </a:endParaRPr>
          </a:p>
          <a:p>
            <a:r>
              <a:rPr lang="en-US" sz="3000" b="1" dirty="0">
                <a:latin typeface="Arial Black" pitchFamily="34" charset="0"/>
                <a:cs typeface="Arial" charset="0"/>
              </a:rPr>
              <a:t>Contact: </a:t>
            </a:r>
            <a:r>
              <a:rPr lang="en-US" sz="3000" dirty="0">
                <a:cs typeface="Arial" charset="0"/>
              </a:rPr>
              <a:t>Barb Carder, RN, </a:t>
            </a:r>
            <a:r>
              <a:rPr lang="en-US" sz="3000" dirty="0" smtClean="0">
                <a:cs typeface="Arial" charset="0"/>
              </a:rPr>
              <a:t>IBCLC</a:t>
            </a:r>
          </a:p>
          <a:p>
            <a:r>
              <a:rPr lang="en-US" sz="3000" dirty="0">
                <a:latin typeface="Arial Black" pitchFamily="34" charset="0"/>
                <a:cs typeface="Arial" pitchFamily="34" charset="0"/>
              </a:rPr>
              <a:t>Started: </a:t>
            </a:r>
            <a:r>
              <a:rPr lang="en-US" sz="3000" dirty="0" smtClean="0">
                <a:latin typeface="Arial" pitchFamily="34" charset="0"/>
                <a:cs typeface="Arial" pitchFamily="34" charset="0"/>
              </a:rPr>
              <a:t>2007</a:t>
            </a:r>
          </a:p>
          <a:p>
            <a:pPr>
              <a:tabLst>
                <a:tab pos="9944100" algn="l"/>
              </a:tabLst>
            </a:pPr>
            <a:r>
              <a:rPr lang="en-US" sz="3000" dirty="0">
                <a:latin typeface="Arial Black" pitchFamily="34" charset="0"/>
                <a:cs typeface="Arial" pitchFamily="34" charset="0"/>
              </a:rPr>
              <a:t>Organization</a:t>
            </a:r>
            <a:r>
              <a:rPr lang="en-US" sz="3000" dirty="0" smtClean="0">
                <a:latin typeface="Arial Black" pitchFamily="34" charset="0"/>
                <a:cs typeface="Arial" pitchFamily="34" charset="0"/>
              </a:rPr>
              <a:t>: </a:t>
            </a:r>
            <a:r>
              <a:rPr lang="en-US" sz="3000" dirty="0">
                <a:latin typeface="Arial" pitchFamily="34" charset="0"/>
                <a:cs typeface="Arial" pitchFamily="34" charset="0"/>
              </a:rPr>
              <a:t>Non-profit </a:t>
            </a:r>
            <a:r>
              <a:rPr lang="en-US" sz="3000" dirty="0" smtClean="0">
                <a:latin typeface="Arial" pitchFamily="34" charset="0"/>
                <a:cs typeface="Arial" pitchFamily="34" charset="0"/>
              </a:rPr>
              <a:t>501(c)3</a:t>
            </a:r>
            <a:endParaRPr lang="en-US" sz="3000" dirty="0">
              <a:solidFill>
                <a:srgbClr val="FF0000"/>
              </a:solidFill>
              <a:cs typeface="Arial" charset="0"/>
            </a:endParaRPr>
          </a:p>
          <a:p>
            <a:endParaRPr lang="en-US" sz="3000" b="1" dirty="0">
              <a:latin typeface="Arial Black" pitchFamily="34" charset="0"/>
              <a:cs typeface="Arial" charset="0"/>
            </a:endParaRPr>
          </a:p>
          <a:p>
            <a:r>
              <a:rPr lang="en-US" sz="4000" dirty="0">
                <a:latin typeface="Arial Black" pitchFamily="34" charset="0"/>
                <a:cs typeface="Arial" charset="0"/>
              </a:rPr>
              <a:t>DESCRIPTION</a:t>
            </a:r>
          </a:p>
          <a:p>
            <a:r>
              <a:rPr lang="en-US" sz="3000" dirty="0" smtClean="0">
                <a:latin typeface="Arial" pitchFamily="34" charset="0"/>
                <a:cs typeface="Arial" pitchFamily="34" charset="0"/>
              </a:rPr>
              <a:t>Mother Baby Foundation’s </a:t>
            </a:r>
            <a:r>
              <a:rPr lang="en-US" sz="3000" dirty="0">
                <a:latin typeface="Arial" pitchFamily="34" charset="0"/>
                <a:cs typeface="Arial" pitchFamily="34" charset="0"/>
              </a:rPr>
              <a:t>mission is to provide a prenatal and postpartum support network for new and expectant mothers.  Programs focus on promoting optimal infant nutrition and breastfeeding, fostering healthy families by promoting the mother/baby bond, and supporting new mothers by encouraging emotional wellness.  Mother Baby Foundation sponsors several programs including Triad Nursing Moms, PEP Talks, Teen Talks, and Baby Bundles.</a:t>
            </a:r>
          </a:p>
          <a:p>
            <a:endParaRPr lang="en-US" sz="3000" dirty="0">
              <a:latin typeface="Arial" pitchFamily="34" charset="0"/>
              <a:cs typeface="Arial" pitchFamily="34" charset="0"/>
            </a:endParaRPr>
          </a:p>
          <a:p>
            <a:r>
              <a:rPr lang="en-US" sz="4000" dirty="0">
                <a:latin typeface="Arial Black" pitchFamily="34" charset="0"/>
                <a:cs typeface="Arial" pitchFamily="34" charset="0"/>
              </a:rPr>
              <a:t>GETTING </a:t>
            </a:r>
            <a:r>
              <a:rPr lang="en-US" sz="4000" dirty="0" smtClean="0">
                <a:latin typeface="Arial Black" pitchFamily="34" charset="0"/>
                <a:cs typeface="Arial" pitchFamily="34" charset="0"/>
              </a:rPr>
              <a:t>STARTED</a:t>
            </a:r>
            <a:endParaRPr lang="en-US" sz="4000" dirty="0">
              <a:latin typeface="Arial Black" pitchFamily="34" charset="0"/>
              <a:cs typeface="Arial" pitchFamily="34" charset="0"/>
            </a:endParaRPr>
          </a:p>
        </p:txBody>
      </p:sp>
      <p:sp>
        <p:nvSpPr>
          <p:cNvPr id="13318" name="AutoShape 22" descr="data:image/jpeg;base64,/9j/4AAQSkZJRgABAQAAAQABAAD/2wCEAAkGBg8NEBQQEA4PDxAPFBQNEBENDw8QDxQNHxAVFBYUFBUXHCYgFyUvJRUXITsgJycpLCwsFx4zNTA2NiYrMC0BCQoKDgwOGQ8PGiolHCQ1KSs1KTUpKSwsNSkpMik1KSw0Lyw1LC0pLDUvNS0sLCspLCkvLiwsKTQqLCksLCk1LP/AABEIAGgAaAMBIgACEQEDEQH/xAAcAAEAAQUBAQAAAAAAAAAAAAAABwEDBQYIBAL/xAA+EAABAwICBQkECAYDAAAAAAABAAIDBBEFIQYSEzFBIjI0UWFxdLG0B5GysxQ1RFJic4GhI0JygsHCFSRU/8QAGQEAAwEBAQAAAAAAAAAAAAAAAAMEBQIB/8QAKREAAgECAwYHAQAAAAAAAAAAAAECAxEEMUESIUJxobETFDJRYYGRwf/aAAwDAQACEQMRAD8AnFLoqEIAXS65ywHSWSjrI53umlZE9zjHtXcoarhbM24/ss9pr7ShiULIoopqdzJBKXbUZt1HN1eTbr/ZVPCyul1F+IrE33S6hXQ72ntw6m2EsM079d0mvtRuNrDlXPBYRukElXijZmvlYyaqieIzK4gNMrOTkbI8tK7voHiI6GuqXVHblBTsRkZjrrySFjKx7tTaP1S0OcdW17cLJNOnt3+N503Yna6XURY37SP+UoqmNkElO6NjJtcTaxtt4225LRbnLwaGaeHDKV7pI5KkyzlgvNbVDYYzvcD95M8vK19fY821cmy6qoD030ikq6mGdjpYWzQRSbMSusOU4cLA7upT4FxOm4JN6nqlcIiJR0FQqqoUAcsS8495818L7l5x7z5r4W8siMLIaPdMp/z4fmtWPWQ0e6ZT/nw/NavJelgszpl25QBVfXknipvJ6n9+5QBVfXknipvJ6zMPxcmUT0MZgvR63w7PVwqy/oTPEy+nhV7Bej1vh2erhVl3QmeJl9PCr+J812E6F7GPsnhYfmPXSgXNeM/ZPCw/G9dJhRYnKP2Np6lURFGNCoVVUKAOWJece8+a+F9y8495818LeWRGFkNHul0/58PzWrHrIaP9Lp/z4fmtXkvSwWZ0y7coAqvruTxU3k9T+/coCqGk45IB/wCqbyeVl4fi5MonoYrBej1vh2erhVl/Qm+Jl9PCr2C9HrfDs9XCrL+hM8TL6eFaHE+f8E6F7GPsnhYfjeukwubMY+yeFh+N66TCixOUfsbT1KoiKMaFQqqo5AHLEvOPefNfCv1sBjlexws5j3scPxBxB8lYW8siML2YLM2Opge46rWTRPcTuDRI0krxohq6sB1MJQ4XBuDmCMwRwI61G+CaKXqa/EpLFpdVNpbZgizw6W/VvaP1PUo3wurrpy2kgqKiz+QIxNI2IN4ki9mt3k8LKVmaR0tPDDhNI8VVQ5gpAYc4mXaQ+R7t2V3O1RfdZZc6UqV0nn2KFJSIywSgk+gV09rRiOKn1uBkNRG+w7g39x1rySxEUMbiMnVM1u20EAPmpY0wwJlLhTaClYXOmkip4m/zvlL9dz3Hr5JJPADsWqe0TBW0VNh9FHy5G7Uu1Rm+VxjBI73EgdwVEK23Lm+iRw42Rq2MjonhYfjeukgoG0vwVzK+lo2gFwgpKbI5a+4n3klT0FPiHdR+zuGbCIilGBUKqiAIH9qmAmlrnShtoqv+M08NrkJG++x/uWmLo/S3RmPE6d0L+SefE/iyYDJ3dnYjiCufMWwqajmdBMwskYcxwI4OaeIPWtXDVVKOy80T1I2dzxoiKoWfcUbnENaLl2Vrge++XvW6aPY5RYI10jf+7Xvbq3jNqaFvFokObj1lo4WB4nSQLrZcBqaDDyJ5x9NqG8qOCOwp43cHSSEWcewAgeSaqurP8OokqaHxVUjTX4g/Vke07GK2zjgpucTY80m2ZOdgLneqQ4ZHildHiGsH01K0x01r2kqA92tLn/KDkOsi+4LRqOqxLSabZveYqNhBlEQLYg37t98jj1Em29bydJYmvZhuGhskrQGFzOVT00IyL3kc4j7o3k5lZ84OL+eyHJ3MPg2Gur8dqawi8NC7YMJ3GcM1AB3co+7rUlLxYVhkdLGI4m6rblx4lzydZznHiSTe69qTOW0+h2lYIiLg9CIiAC17S3Q6nxSPVkBbI2+ymYBrsP8AsPwrYUXqbTugauc2aSaKVWGP1Z2cgn+HKy5ieOw8D+E5rDrqOsoIp2GOWNkjHZObIA5p/QqMNKPY5vkoH247CZ2X9kn+He9aNLFJ7piJU/YixrC42AuTwWVo6ajh5dVI6UjdT0hFz2STHksH9Ice5WZNH6ts30c00wnOQj1Hax7RwI7dykDRb2PFxEle+w37CF2fc943dzfenVKkYre/w4jFvQw1BWYljNqSjjbSUbMnMpw5kDGneZJOc89m89SlbRLRGDC4tnELvdnLK4APkd29QzyHBZWhw6KnY2OKNkbGizWxtDWj9B5r0rNqVdrclZFCjYIiJJ0EREAEREAEREAEsiIApZLKqIAIiIAIiIAIiI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latin typeface="Calibri" pitchFamily="34" charset="0"/>
            </a:endParaRPr>
          </a:p>
        </p:txBody>
      </p:sp>
      <p:pic>
        <p:nvPicPr>
          <p:cNvPr id="13319" name="Picture 23"/>
          <p:cNvPicPr>
            <a:picLocks noChangeAspect="1" noChangeArrowheads="1"/>
          </p:cNvPicPr>
          <p:nvPr/>
        </p:nvPicPr>
        <p:blipFill>
          <a:blip r:embed="rId2"/>
          <a:srcRect/>
          <a:stretch>
            <a:fillRect/>
          </a:stretch>
        </p:blipFill>
        <p:spPr bwMode="auto">
          <a:xfrm>
            <a:off x="25527000" y="6781800"/>
            <a:ext cx="3200400" cy="3200400"/>
          </a:xfrm>
          <a:prstGeom prst="rect">
            <a:avLst/>
          </a:prstGeom>
          <a:noFill/>
          <a:ln w="9525">
            <a:noFill/>
            <a:miter lim="800000"/>
            <a:headEnd/>
            <a:tailEnd/>
          </a:ln>
        </p:spPr>
      </p:pic>
      <p:pic>
        <p:nvPicPr>
          <p:cNvPr id="13321" name="Picture 1614"/>
          <p:cNvPicPr>
            <a:picLocks noChangeAspect="1" noChangeArrowheads="1"/>
          </p:cNvPicPr>
          <p:nvPr/>
        </p:nvPicPr>
        <p:blipFill>
          <a:blip r:embed="rId3"/>
          <a:srcRect/>
          <a:stretch>
            <a:fillRect/>
          </a:stretch>
        </p:blipFill>
        <p:spPr bwMode="auto">
          <a:xfrm>
            <a:off x="22053550" y="24307800"/>
            <a:ext cx="6673850" cy="5943600"/>
          </a:xfrm>
          <a:prstGeom prst="rect">
            <a:avLst/>
          </a:prstGeom>
          <a:noFill/>
          <a:ln w="9525">
            <a:noFill/>
            <a:miter lim="800000"/>
            <a:headEnd/>
            <a:tailEnd/>
          </a:ln>
        </p:spPr>
      </p:pic>
      <p:sp>
        <p:nvSpPr>
          <p:cNvPr id="13322" name="TextBox 8"/>
          <p:cNvSpPr txBox="1">
            <a:spLocks noChangeArrowheads="1"/>
          </p:cNvSpPr>
          <p:nvPr/>
        </p:nvSpPr>
        <p:spPr bwMode="auto">
          <a:xfrm>
            <a:off x="15163800" y="25146000"/>
            <a:ext cx="6811963" cy="6555641"/>
          </a:xfrm>
          <a:prstGeom prst="rect">
            <a:avLst/>
          </a:prstGeom>
          <a:noFill/>
          <a:ln w="9525">
            <a:noFill/>
            <a:miter lim="800000"/>
            <a:headEnd/>
            <a:tailEnd/>
          </a:ln>
        </p:spPr>
        <p:txBody>
          <a:bodyPr>
            <a:spAutoFit/>
          </a:bodyPr>
          <a:lstStyle/>
          <a:p>
            <a:pPr marL="457200" indent="-457200">
              <a:buFont typeface="Arial" charset="0"/>
              <a:buChar char="•"/>
            </a:pPr>
            <a:r>
              <a:rPr lang="en-US" sz="3000" dirty="0">
                <a:cs typeface="Arial" charset="0"/>
              </a:rPr>
              <a:t>Normalization and understanding of universality of concerns</a:t>
            </a:r>
          </a:p>
          <a:p>
            <a:pPr marL="457200" indent="-457200">
              <a:buFont typeface="Arial" charset="0"/>
              <a:buChar char="•"/>
            </a:pPr>
            <a:r>
              <a:rPr lang="en-US" sz="3000" dirty="0">
                <a:cs typeface="Arial" charset="0"/>
              </a:rPr>
              <a:t>Lactation support during as well as before and after the official group </a:t>
            </a:r>
            <a:r>
              <a:rPr lang="en-US" sz="3000" dirty="0" smtClean="0">
                <a:cs typeface="Arial" charset="0"/>
              </a:rPr>
              <a:t>session </a:t>
            </a:r>
            <a:endParaRPr lang="en-US" sz="3000" dirty="0">
              <a:cs typeface="Arial" charset="0"/>
            </a:endParaRPr>
          </a:p>
          <a:p>
            <a:pPr marL="457200" indent="-457200">
              <a:buFont typeface="Arial" charset="0"/>
              <a:buChar char="•"/>
            </a:pPr>
            <a:r>
              <a:rPr lang="en-US" sz="3000" dirty="0">
                <a:cs typeface="Arial" charset="0"/>
              </a:rPr>
              <a:t>Monthly Back to Work BF Group </a:t>
            </a:r>
          </a:p>
          <a:p>
            <a:pPr marL="457200" indent="-457200">
              <a:buFont typeface="Arial" charset="0"/>
              <a:buChar char="•"/>
            </a:pPr>
            <a:r>
              <a:rPr lang="en-US" sz="3000" dirty="0" smtClean="0">
                <a:cs typeface="Arial" charset="0"/>
              </a:rPr>
              <a:t>Spinoff of “Getting in Shape with Baby” by PTs and “New Tools for New Dads” support group facilitated by a male pediatrician</a:t>
            </a:r>
          </a:p>
          <a:p>
            <a:pPr marL="457200" indent="-457200">
              <a:buFont typeface="Arial" charset="0"/>
              <a:buChar char="•"/>
            </a:pPr>
            <a:r>
              <a:rPr lang="en-US" sz="3000" dirty="0" smtClean="0">
                <a:cs typeface="Arial" charset="0"/>
              </a:rPr>
              <a:t>Pediatric </a:t>
            </a:r>
            <a:r>
              <a:rPr lang="en-US" sz="3000" dirty="0">
                <a:cs typeface="Arial" charset="0"/>
              </a:rPr>
              <a:t>Residents reported increased awareness of and sensitivity to postpartum patients’ needs </a:t>
            </a:r>
          </a:p>
        </p:txBody>
      </p:sp>
      <p:pic>
        <p:nvPicPr>
          <p:cNvPr id="12" name="Picture 11" descr="MBF Logo.png"/>
          <p:cNvPicPr>
            <a:picLocks noChangeAspect="1"/>
          </p:cNvPicPr>
          <p:nvPr/>
        </p:nvPicPr>
        <p:blipFill>
          <a:blip r:embed="rId4"/>
          <a:srcRect/>
          <a:stretch>
            <a:fillRect/>
          </a:stretch>
        </p:blipFill>
        <p:spPr bwMode="auto">
          <a:xfrm>
            <a:off x="33656146" y="6755248"/>
            <a:ext cx="9168254" cy="940952"/>
          </a:xfrm>
          <a:prstGeom prst="rect">
            <a:avLst/>
          </a:prstGeom>
          <a:noFill/>
          <a:ln w="9525">
            <a:noFill/>
            <a:miter lim="800000"/>
            <a:headEnd/>
            <a:tailEnd/>
          </a:ln>
        </p:spPr>
      </p:pic>
      <p:pic>
        <p:nvPicPr>
          <p:cNvPr id="13" name="Picture 12" descr="059.JPG"/>
          <p:cNvPicPr>
            <a:picLocks noChangeAspect="1"/>
          </p:cNvPicPr>
          <p:nvPr/>
        </p:nvPicPr>
        <p:blipFill>
          <a:blip r:embed="rId5"/>
          <a:stretch>
            <a:fillRect/>
          </a:stretch>
        </p:blipFill>
        <p:spPr>
          <a:xfrm>
            <a:off x="36118800" y="16764000"/>
            <a:ext cx="6812280" cy="480353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7200" y="6781800"/>
            <a:ext cx="2768416" cy="3200400"/>
          </a:xfrm>
          <a:prstGeom prst="rect">
            <a:avLst/>
          </a:prstGeom>
        </p:spPr>
      </p:pic>
      <p:sp>
        <p:nvSpPr>
          <p:cNvPr id="14" name="TextBox 6"/>
          <p:cNvSpPr txBox="1">
            <a:spLocks noChangeArrowheads="1"/>
          </p:cNvSpPr>
          <p:nvPr/>
        </p:nvSpPr>
        <p:spPr bwMode="auto">
          <a:xfrm>
            <a:off x="29230320" y="24688800"/>
            <a:ext cx="6812280" cy="6709529"/>
          </a:xfrm>
          <a:prstGeom prst="rect">
            <a:avLst/>
          </a:prstGeom>
          <a:noFill/>
          <a:ln w="9525">
            <a:solidFill>
              <a:schemeClr val="bg1"/>
            </a:solidFill>
            <a:miter lim="800000"/>
            <a:headEnd/>
            <a:tailEnd/>
          </a:ln>
        </p:spPr>
        <p:txBody>
          <a:bodyPr>
            <a:spAutoFit/>
          </a:bodyPr>
          <a:lstStyle/>
          <a:p>
            <a:r>
              <a:rPr lang="en-US" sz="4000" dirty="0" smtClean="0">
                <a:latin typeface="Arial Black" pitchFamily="34" charset="0"/>
                <a:cs typeface="Arial" pitchFamily="34" charset="0"/>
              </a:rPr>
              <a:t>CHALLENGES</a:t>
            </a:r>
            <a:endParaRPr lang="en-US" sz="4000" dirty="0">
              <a:latin typeface="Arial Black" pitchFamily="34" charset="0"/>
              <a:cs typeface="Arial" pitchFamily="34" charset="0"/>
            </a:endParaRPr>
          </a:p>
          <a:p>
            <a:pPr marL="457200" indent="-457200">
              <a:buFont typeface="Arial" pitchFamily="34" charset="0"/>
              <a:buChar char="•"/>
            </a:pPr>
            <a:r>
              <a:rPr lang="en-US" sz="3000" dirty="0" smtClean="0">
                <a:latin typeface="Arial" pitchFamily="34" charset="0"/>
                <a:cs typeface="Arial" pitchFamily="34" charset="0"/>
              </a:rPr>
              <a:t>Funding a breastfeeding support group:</a:t>
            </a:r>
          </a:p>
          <a:p>
            <a:pPr marL="908050" lvl="1" indent="-457200">
              <a:buFont typeface="Arial" pitchFamily="34" charset="0"/>
              <a:buChar char="•"/>
            </a:pPr>
            <a:r>
              <a:rPr lang="en-US" sz="3000" dirty="0" smtClean="0">
                <a:latin typeface="Arial" pitchFamily="34" charset="0"/>
                <a:cs typeface="Arial" pitchFamily="34" charset="0"/>
              </a:rPr>
              <a:t>Grants</a:t>
            </a:r>
          </a:p>
          <a:p>
            <a:pPr marL="908050" lvl="1" indent="-457200">
              <a:buFont typeface="Arial" pitchFamily="34" charset="0"/>
              <a:buChar char="•"/>
            </a:pPr>
            <a:r>
              <a:rPr lang="en-US" sz="3000" dirty="0" smtClean="0">
                <a:latin typeface="Arial" pitchFamily="34" charset="0"/>
                <a:cs typeface="Arial" pitchFamily="34" charset="0"/>
              </a:rPr>
              <a:t>Private donors</a:t>
            </a:r>
          </a:p>
          <a:p>
            <a:pPr marL="908050" lvl="1" indent="-457200">
              <a:buFont typeface="Arial" pitchFamily="34" charset="0"/>
              <a:buChar char="•"/>
            </a:pPr>
            <a:r>
              <a:rPr lang="en-US" sz="3000" dirty="0" smtClean="0">
                <a:latin typeface="Arial" pitchFamily="34" charset="0"/>
                <a:cs typeface="Arial" pitchFamily="34" charset="0"/>
              </a:rPr>
              <a:t>Fundraising</a:t>
            </a:r>
          </a:p>
          <a:p>
            <a:pPr marL="457200" indent="-457200">
              <a:buFont typeface="Arial" pitchFamily="34" charset="0"/>
              <a:buChar char="•"/>
            </a:pPr>
            <a:r>
              <a:rPr lang="en-US" sz="3000" dirty="0" smtClean="0">
                <a:latin typeface="Arial" pitchFamily="34" charset="0"/>
                <a:cs typeface="Arial" pitchFamily="34" charset="0"/>
              </a:rPr>
              <a:t>Managing your breastfeeding support group:</a:t>
            </a:r>
          </a:p>
          <a:p>
            <a:pPr marL="908050" lvl="1" indent="-457200">
              <a:buFont typeface="Arial" pitchFamily="34" charset="0"/>
              <a:buChar char="•"/>
            </a:pPr>
            <a:r>
              <a:rPr lang="en-US" sz="3000" dirty="0" smtClean="0">
                <a:latin typeface="Arial" pitchFamily="34" charset="0"/>
                <a:cs typeface="Arial" pitchFamily="34" charset="0"/>
              </a:rPr>
              <a:t>Advertising is forever!</a:t>
            </a:r>
          </a:p>
          <a:p>
            <a:pPr marL="908050" lvl="1" indent="-457200">
              <a:buFont typeface="Arial" pitchFamily="34" charset="0"/>
              <a:buChar char="•"/>
            </a:pPr>
            <a:r>
              <a:rPr lang="en-US" sz="3000" dirty="0" smtClean="0">
                <a:latin typeface="Arial" pitchFamily="34" charset="0"/>
                <a:cs typeface="Arial" pitchFamily="34" charset="0"/>
              </a:rPr>
              <a:t>Promote selected topics in advance</a:t>
            </a:r>
          </a:p>
          <a:p>
            <a:pPr marL="908050" lvl="1" indent="-457200">
              <a:buFont typeface="Arial" pitchFamily="34" charset="0"/>
              <a:buChar char="•"/>
            </a:pPr>
            <a:r>
              <a:rPr lang="en-US" sz="3000" dirty="0" smtClean="0">
                <a:latin typeface="Arial" pitchFamily="34" charset="0"/>
                <a:cs typeface="Arial" pitchFamily="34" charset="0"/>
              </a:rPr>
              <a:t>Communicate with speakers</a:t>
            </a:r>
          </a:p>
          <a:p>
            <a:pPr marL="908050" lvl="1" indent="-457200">
              <a:buFont typeface="Arial" pitchFamily="34" charset="0"/>
              <a:buChar char="•"/>
            </a:pPr>
            <a:r>
              <a:rPr lang="en-US" sz="3000" dirty="0" smtClean="0">
                <a:latin typeface="Arial" pitchFamily="34" charset="0"/>
                <a:cs typeface="Arial" pitchFamily="34" charset="0"/>
              </a:rPr>
              <a:t>Monitor and hold members and volunteers accountable</a:t>
            </a:r>
            <a:endParaRPr lang="en-US" sz="3000" dirty="0">
              <a:latin typeface="Arial" pitchFamily="34" charset="0"/>
              <a:cs typeface="Arial" pitchFamily="34" charset="0"/>
            </a:endParaRPr>
          </a:p>
        </p:txBody>
      </p:sp>
      <p:sp>
        <p:nvSpPr>
          <p:cNvPr id="16" name="TextBox 8"/>
          <p:cNvSpPr txBox="1">
            <a:spLocks noChangeArrowheads="1"/>
          </p:cNvSpPr>
          <p:nvPr/>
        </p:nvSpPr>
        <p:spPr bwMode="auto">
          <a:xfrm>
            <a:off x="21945600" y="30556200"/>
            <a:ext cx="6811963" cy="1015663"/>
          </a:xfrm>
          <a:prstGeom prst="rect">
            <a:avLst/>
          </a:prstGeom>
          <a:noFill/>
          <a:ln w="9525">
            <a:noFill/>
            <a:miter lim="800000"/>
            <a:headEnd/>
            <a:tailEnd/>
          </a:ln>
        </p:spPr>
        <p:txBody>
          <a:bodyPr>
            <a:spAutoFit/>
          </a:bodyPr>
          <a:lstStyle/>
          <a:p>
            <a:pPr marL="457200" indent="-457200">
              <a:buFont typeface="Arial" charset="0"/>
              <a:buChar char="•"/>
            </a:pPr>
            <a:r>
              <a:rPr lang="en-US" sz="3000" dirty="0" smtClean="0">
                <a:cs typeface="Arial" charset="0"/>
              </a:rPr>
              <a:t>Long </a:t>
            </a:r>
            <a:r>
              <a:rPr lang="en-US" sz="3000" dirty="0">
                <a:cs typeface="Arial" charset="0"/>
              </a:rPr>
              <a:t>term relationships formed with cohort groups meeting on their </a:t>
            </a:r>
            <a:r>
              <a:rPr lang="en-US" sz="3000" dirty="0" smtClean="0">
                <a:cs typeface="Arial" charset="0"/>
              </a:rPr>
              <a:t>own</a:t>
            </a:r>
            <a:endParaRPr lang="en-US" sz="3000" dirty="0">
              <a:cs typeface="Arial" charset="0"/>
            </a:endParaRPr>
          </a:p>
        </p:txBody>
      </p:sp>
      <p:sp>
        <p:nvSpPr>
          <p:cNvPr id="17" name="TextBox 6"/>
          <p:cNvSpPr txBox="1">
            <a:spLocks noChangeArrowheads="1"/>
          </p:cNvSpPr>
          <p:nvPr/>
        </p:nvSpPr>
        <p:spPr bwMode="auto">
          <a:xfrm>
            <a:off x="36118800" y="25237619"/>
            <a:ext cx="6812280" cy="4708981"/>
          </a:xfrm>
          <a:prstGeom prst="rect">
            <a:avLst/>
          </a:prstGeom>
          <a:noFill/>
          <a:ln w="9525">
            <a:solidFill>
              <a:schemeClr val="bg1"/>
            </a:solidFill>
            <a:miter lim="800000"/>
            <a:headEnd/>
            <a:tailEnd/>
          </a:ln>
        </p:spPr>
        <p:txBody>
          <a:bodyPr>
            <a:spAutoFit/>
          </a:bodyPr>
          <a:lstStyle/>
          <a:p>
            <a:pPr marL="457200" indent="-457200">
              <a:buFont typeface="Arial" pitchFamily="34" charset="0"/>
              <a:buChar char="•"/>
            </a:pPr>
            <a:r>
              <a:rPr lang="en-US" sz="3000" dirty="0" smtClean="0">
                <a:latin typeface="Arial" pitchFamily="34" charset="0"/>
                <a:cs typeface="Arial" pitchFamily="34" charset="0"/>
              </a:rPr>
              <a:t>Creating a mommy/baby friendly atmosphere</a:t>
            </a:r>
          </a:p>
          <a:p>
            <a:pPr marL="908050" lvl="1" indent="-457200">
              <a:buFont typeface="Arial" pitchFamily="34" charset="0"/>
              <a:buChar char="•"/>
            </a:pPr>
            <a:r>
              <a:rPr lang="en-US" sz="3000" dirty="0" smtClean="0">
                <a:latin typeface="Arial" pitchFamily="34" charset="0"/>
                <a:cs typeface="Arial" pitchFamily="34" charset="0"/>
              </a:rPr>
              <a:t>“Getting to know you” time</a:t>
            </a:r>
          </a:p>
          <a:p>
            <a:pPr marL="908050" lvl="1" indent="-457200">
              <a:buFont typeface="Arial" pitchFamily="34" charset="0"/>
              <a:buChar char="•"/>
            </a:pPr>
            <a:r>
              <a:rPr lang="en-US" sz="3000" dirty="0" smtClean="0">
                <a:latin typeface="Arial" pitchFamily="34" charset="0"/>
                <a:cs typeface="Arial" pitchFamily="34" charset="0"/>
              </a:rPr>
              <a:t>Refreshments</a:t>
            </a:r>
          </a:p>
          <a:p>
            <a:pPr marL="908050" lvl="1" indent="-457200">
              <a:buFont typeface="Arial" pitchFamily="34" charset="0"/>
              <a:buChar char="•"/>
            </a:pPr>
            <a:r>
              <a:rPr lang="en-US" sz="3000" dirty="0" smtClean="0">
                <a:latin typeface="Arial" pitchFamily="34" charset="0"/>
                <a:cs typeface="Arial" pitchFamily="34" charset="0"/>
              </a:rPr>
              <a:t>Topics</a:t>
            </a:r>
          </a:p>
          <a:p>
            <a:pPr marL="908050" lvl="1" indent="-457200">
              <a:buFont typeface="Arial" pitchFamily="34" charset="0"/>
              <a:buChar char="•"/>
            </a:pPr>
            <a:r>
              <a:rPr lang="en-US" sz="3000" dirty="0" smtClean="0">
                <a:latin typeface="Arial" pitchFamily="34" charset="0"/>
                <a:cs typeface="Arial" pitchFamily="34" charset="0"/>
              </a:rPr>
              <a:t>Create opportunities for group questions as well as private concerns</a:t>
            </a:r>
          </a:p>
          <a:p>
            <a:pPr marL="908050" lvl="1" indent="-457200">
              <a:buFont typeface="Arial" pitchFamily="34" charset="0"/>
              <a:buChar char="•"/>
            </a:pPr>
            <a:r>
              <a:rPr lang="en-US" sz="3000" dirty="0" smtClean="0">
                <a:latin typeface="Arial" pitchFamily="34" charset="0"/>
                <a:cs typeface="Arial" pitchFamily="34" charset="0"/>
              </a:rPr>
              <a:t>Have fun &amp; relax</a:t>
            </a:r>
          </a:p>
          <a:p>
            <a:r>
              <a:rPr lang="en-US" sz="3000" dirty="0" smtClean="0">
                <a:cs typeface="Arial" charset="0"/>
              </a:rPr>
              <a:t>.</a:t>
            </a:r>
            <a:endParaRPr lang="en-US" sz="3000" i="1" dirty="0">
              <a:cs typeface="Arial" charset="0"/>
            </a:endParaRPr>
          </a:p>
        </p:txBody>
      </p:sp>
      <p:sp>
        <p:nvSpPr>
          <p:cNvPr id="20" name="TextBox 6"/>
          <p:cNvSpPr txBox="1">
            <a:spLocks noChangeArrowheads="1"/>
          </p:cNvSpPr>
          <p:nvPr/>
        </p:nvSpPr>
        <p:spPr bwMode="auto">
          <a:xfrm>
            <a:off x="29230320" y="17373600"/>
            <a:ext cx="6812280" cy="7017306"/>
          </a:xfrm>
          <a:prstGeom prst="rect">
            <a:avLst/>
          </a:prstGeom>
          <a:noFill/>
          <a:ln w="9525">
            <a:solidFill>
              <a:schemeClr val="bg1"/>
            </a:solidFill>
            <a:miter lim="800000"/>
            <a:headEnd/>
            <a:tailEnd/>
          </a:ln>
        </p:spPr>
        <p:txBody>
          <a:bodyPr>
            <a:spAutoFit/>
          </a:bodyPr>
          <a:lstStyle/>
          <a:p>
            <a:r>
              <a:rPr lang="en-US" sz="3000" dirty="0" smtClean="0">
                <a:cs typeface="Arial" charset="0"/>
              </a:rPr>
              <a:t>The 4 Ps of starting a support group:</a:t>
            </a:r>
          </a:p>
          <a:p>
            <a:pPr marL="514350" indent="-514350">
              <a:buFont typeface="+mj-lt"/>
              <a:buAutoNum type="arabicPeriod"/>
            </a:pPr>
            <a:r>
              <a:rPr lang="en-US" sz="3000" b="1" dirty="0" smtClean="0">
                <a:cs typeface="Arial" charset="0"/>
              </a:rPr>
              <a:t>Place</a:t>
            </a:r>
            <a:r>
              <a:rPr lang="en-US" sz="3000" dirty="0" smtClean="0">
                <a:cs typeface="Arial" charset="0"/>
              </a:rPr>
              <a:t> – </a:t>
            </a:r>
            <a:r>
              <a:rPr lang="en-US" sz="3000" dirty="0"/>
              <a:t>A very </a:t>
            </a:r>
            <a:r>
              <a:rPr lang="en-US" sz="3000" dirty="0" smtClean="0"/>
              <a:t>large, </a:t>
            </a:r>
            <a:r>
              <a:rPr lang="en-US" sz="3000" dirty="0"/>
              <a:t>visible and centrally located medical building</a:t>
            </a:r>
            <a:br>
              <a:rPr lang="en-US" sz="3000" dirty="0"/>
            </a:br>
            <a:r>
              <a:rPr lang="en-US" sz="3000" dirty="0"/>
              <a:t>with easy access</a:t>
            </a:r>
            <a:endParaRPr lang="en-US" sz="3000" dirty="0" smtClean="0">
              <a:cs typeface="Arial" charset="0"/>
            </a:endParaRPr>
          </a:p>
          <a:p>
            <a:pPr marL="514350" indent="-514350">
              <a:buFont typeface="+mj-lt"/>
              <a:buAutoNum type="arabicPeriod"/>
            </a:pPr>
            <a:r>
              <a:rPr lang="en-US" sz="3000" b="1" dirty="0" smtClean="0">
                <a:cs typeface="Arial" charset="0"/>
              </a:rPr>
              <a:t>People</a:t>
            </a:r>
            <a:r>
              <a:rPr lang="en-US" sz="3000" dirty="0" smtClean="0">
                <a:cs typeface="Arial" charset="0"/>
              </a:rPr>
              <a:t> – </a:t>
            </a:r>
            <a:endParaRPr lang="en-US" sz="3000" dirty="0" smtClean="0"/>
          </a:p>
          <a:p>
            <a:pPr marL="965200" lvl="1" indent="-514350">
              <a:buFont typeface="Arial" pitchFamily="34" charset="0"/>
              <a:buChar char="•"/>
            </a:pPr>
            <a:r>
              <a:rPr lang="en-US" sz="3000" i="1" dirty="0"/>
              <a:t>S</a:t>
            </a:r>
            <a:r>
              <a:rPr lang="en-US" sz="3000" i="1" dirty="0" smtClean="0"/>
              <a:t>easoned professional</a:t>
            </a:r>
            <a:r>
              <a:rPr lang="en-US" sz="3000" dirty="0" smtClean="0"/>
              <a:t>, skilled </a:t>
            </a:r>
            <a:r>
              <a:rPr lang="en-US" sz="3000" dirty="0"/>
              <a:t>at teaching </a:t>
            </a:r>
            <a:r>
              <a:rPr lang="en-US" sz="3000" dirty="0" smtClean="0"/>
              <a:t>&amp; handling breastfeeding </a:t>
            </a:r>
            <a:r>
              <a:rPr lang="en-US" sz="3000" dirty="0"/>
              <a:t>as well as baby care </a:t>
            </a:r>
            <a:r>
              <a:rPr lang="en-US" sz="3000" dirty="0" smtClean="0"/>
              <a:t>questions</a:t>
            </a:r>
          </a:p>
          <a:p>
            <a:pPr marL="965200" lvl="1" indent="-514350">
              <a:buFont typeface="Arial" pitchFamily="34" charset="0"/>
              <a:buChar char="•"/>
            </a:pPr>
            <a:r>
              <a:rPr lang="en-US" sz="3000" i="1" dirty="0"/>
              <a:t>V</a:t>
            </a:r>
            <a:r>
              <a:rPr lang="en-US" sz="3000" i="1" dirty="0" smtClean="0"/>
              <a:t>olunteer </a:t>
            </a:r>
            <a:r>
              <a:rPr lang="en-US" sz="3000" dirty="0"/>
              <a:t>to pass out light snacks, make moms and babies </a:t>
            </a:r>
            <a:r>
              <a:rPr lang="en-US" sz="3000" dirty="0" smtClean="0"/>
              <a:t>comfortable; very </a:t>
            </a:r>
            <a:r>
              <a:rPr lang="en-US" sz="3000" dirty="0"/>
              <a:t>supportive and </a:t>
            </a:r>
            <a:r>
              <a:rPr lang="en-US" sz="3000" dirty="0" smtClean="0"/>
              <a:t>encouraging of breastfeeding </a:t>
            </a:r>
          </a:p>
          <a:p>
            <a:pPr marL="965200" lvl="1" indent="-514350">
              <a:buFont typeface="Arial" pitchFamily="34" charset="0"/>
              <a:buChar char="•"/>
            </a:pPr>
            <a:r>
              <a:rPr lang="en-US" sz="3000" i="1" dirty="0" smtClean="0"/>
              <a:t>Moms</a:t>
            </a:r>
            <a:r>
              <a:rPr lang="en-US" sz="3000" dirty="0" smtClean="0"/>
              <a:t> are allowed plenty </a:t>
            </a:r>
            <a:r>
              <a:rPr lang="en-US" sz="3000" dirty="0"/>
              <a:t>of time </a:t>
            </a:r>
            <a:r>
              <a:rPr lang="en-US" sz="3000" dirty="0" smtClean="0"/>
              <a:t>for  interaction </a:t>
            </a:r>
            <a:r>
              <a:rPr lang="en-US" sz="3000" dirty="0"/>
              <a:t>and </a:t>
            </a:r>
            <a:r>
              <a:rPr lang="en-US" sz="3000" dirty="0" smtClean="0"/>
              <a:t>sharing</a:t>
            </a:r>
            <a:endParaRPr lang="en-US" sz="3000" dirty="0" smtClean="0">
              <a:cs typeface="Arial"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280" y="28270200"/>
            <a:ext cx="5486400" cy="3657600"/>
          </a:xfrm>
          <a:prstGeom prst="rect">
            <a:avLst/>
          </a:prstGeom>
        </p:spPr>
      </p:pic>
      <p:sp>
        <p:nvSpPr>
          <p:cNvPr id="22" name="TextBox 8"/>
          <p:cNvSpPr txBox="1">
            <a:spLocks noChangeArrowheads="1"/>
          </p:cNvSpPr>
          <p:nvPr/>
        </p:nvSpPr>
        <p:spPr bwMode="auto">
          <a:xfrm>
            <a:off x="6659880" y="28194000"/>
            <a:ext cx="8046720" cy="3785652"/>
          </a:xfrm>
          <a:prstGeom prst="rect">
            <a:avLst/>
          </a:prstGeom>
          <a:noFill/>
          <a:ln w="9525">
            <a:noFill/>
            <a:miter lim="800000"/>
            <a:headEnd/>
            <a:tailEnd/>
          </a:ln>
        </p:spPr>
        <p:txBody>
          <a:bodyPr wrap="square">
            <a:spAutoFit/>
          </a:bodyPr>
          <a:lstStyle/>
          <a:p>
            <a:pPr marL="457200" indent="-457200" defTabSz="4389120" fontAlgn="auto">
              <a:spcBef>
                <a:spcPts val="0"/>
              </a:spcBef>
              <a:spcAft>
                <a:spcPts val="0"/>
              </a:spcAft>
              <a:buFont typeface="Arial" pitchFamily="34" charset="0"/>
              <a:buChar char="•"/>
              <a:defRPr/>
            </a:pPr>
            <a:r>
              <a:rPr lang="en-US" sz="3000" dirty="0" smtClean="0">
                <a:latin typeface="Arial" pitchFamily="34" charset="0"/>
                <a:cs typeface="Arial" pitchFamily="34" charset="0"/>
              </a:rPr>
              <a:t>Providing ongoing in-service training for our volunteers:</a:t>
            </a:r>
          </a:p>
          <a:p>
            <a:pPr marL="908050" lvl="1" indent="-457200" defTabSz="4389120" fontAlgn="auto">
              <a:spcBef>
                <a:spcPts val="0"/>
              </a:spcBef>
              <a:spcAft>
                <a:spcPts val="0"/>
              </a:spcAft>
              <a:buFont typeface="Arial" pitchFamily="34" charset="0"/>
              <a:buChar char="•"/>
              <a:defRPr/>
            </a:pPr>
            <a:r>
              <a:rPr lang="en-US" sz="3000" dirty="0" smtClean="0">
                <a:latin typeface="Arial" pitchFamily="34" charset="0"/>
                <a:cs typeface="Arial" pitchFamily="34" charset="0"/>
              </a:rPr>
              <a:t>Monthly training taught by IBCLCs</a:t>
            </a:r>
          </a:p>
          <a:p>
            <a:pPr marL="908050" lvl="1" indent="-457200" defTabSz="4389120" fontAlgn="auto">
              <a:spcBef>
                <a:spcPts val="0"/>
              </a:spcBef>
              <a:spcAft>
                <a:spcPts val="0"/>
              </a:spcAft>
              <a:buFont typeface="Arial" pitchFamily="34" charset="0"/>
              <a:buChar char="•"/>
              <a:defRPr/>
            </a:pPr>
            <a:r>
              <a:rPr lang="en-US" sz="3000" dirty="0" smtClean="0">
                <a:latin typeface="Arial" pitchFamily="34" charset="0"/>
                <a:cs typeface="Arial" pitchFamily="34" charset="0"/>
              </a:rPr>
              <a:t>Provide funding for volunteers to attend lactation conferences</a:t>
            </a:r>
          </a:p>
          <a:p>
            <a:pPr marL="457200" indent="-457200" defTabSz="4389120" fontAlgn="auto">
              <a:spcBef>
                <a:spcPts val="0"/>
              </a:spcBef>
              <a:spcAft>
                <a:spcPts val="0"/>
              </a:spcAft>
              <a:buFont typeface="Arial" pitchFamily="34" charset="0"/>
              <a:buChar char="•"/>
              <a:defRPr/>
            </a:pPr>
            <a:r>
              <a:rPr lang="en-US" sz="3000" dirty="0" smtClean="0">
                <a:latin typeface="Arial" pitchFamily="34" charset="0"/>
                <a:cs typeface="Arial" pitchFamily="34" charset="0"/>
              </a:rPr>
              <a:t>Communicating that we care about each mother’s experience -- this is the most important factor in our success!</a:t>
            </a:r>
            <a:endParaRPr lang="en-US" sz="3000" dirty="0">
              <a:latin typeface="Arial" pitchFamily="34" charset="0"/>
              <a:cs typeface="Arial" pitchFamily="34" charset="0"/>
            </a:endParaRPr>
          </a:p>
        </p:txBody>
      </p:sp>
      <p:sp>
        <p:nvSpPr>
          <p:cNvPr id="19" name="TextBox 6"/>
          <p:cNvSpPr txBox="1">
            <a:spLocks noChangeArrowheads="1"/>
          </p:cNvSpPr>
          <p:nvPr/>
        </p:nvSpPr>
        <p:spPr bwMode="auto">
          <a:xfrm>
            <a:off x="36080700" y="21674078"/>
            <a:ext cx="6812280" cy="2862322"/>
          </a:xfrm>
          <a:prstGeom prst="rect">
            <a:avLst/>
          </a:prstGeom>
          <a:noFill/>
          <a:ln w="9525">
            <a:solidFill>
              <a:schemeClr val="bg1"/>
            </a:solidFill>
            <a:miter lim="800000"/>
            <a:headEnd/>
            <a:tailEnd/>
          </a:ln>
        </p:spPr>
        <p:txBody>
          <a:bodyPr>
            <a:spAutoFit/>
          </a:bodyPr>
          <a:lstStyle/>
          <a:p>
            <a:pPr marL="514350" indent="-514350">
              <a:buFont typeface="+mj-lt"/>
              <a:buAutoNum type="arabicPeriod" startAt="3"/>
            </a:pPr>
            <a:r>
              <a:rPr lang="en-US" sz="3000" b="1" dirty="0" smtClean="0"/>
              <a:t>Promotion</a:t>
            </a:r>
            <a:r>
              <a:rPr lang="en-US" sz="3000" dirty="0" smtClean="0"/>
              <a:t> - MBF </a:t>
            </a:r>
            <a:r>
              <a:rPr lang="en-US" sz="3000" dirty="0"/>
              <a:t>website, Facebook, doctors offices , health </a:t>
            </a:r>
            <a:r>
              <a:rPr lang="en-US" sz="3000" dirty="0" smtClean="0"/>
              <a:t>departments, and local hospital</a:t>
            </a:r>
          </a:p>
          <a:p>
            <a:pPr marL="514350" indent="-514350">
              <a:buFont typeface="+mj-lt"/>
              <a:buAutoNum type="arabicPeriod" startAt="3"/>
            </a:pPr>
            <a:r>
              <a:rPr lang="en-US" sz="3000" b="1" dirty="0" smtClean="0"/>
              <a:t>Politics</a:t>
            </a:r>
            <a:r>
              <a:rPr lang="en-US" sz="3000" dirty="0" smtClean="0"/>
              <a:t> - Not </a:t>
            </a:r>
            <a:r>
              <a:rPr lang="en-US" sz="3000" dirty="0"/>
              <a:t>being in competition with other support groups or health</a:t>
            </a:r>
            <a:br>
              <a:rPr lang="en-US" sz="3000" dirty="0"/>
            </a:br>
            <a:r>
              <a:rPr lang="en-US" sz="3000" dirty="0"/>
              <a:t>care providers</a:t>
            </a:r>
            <a:endParaRPr lang="en-US" sz="30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3716</TotalTime>
  <Words>992</Words>
  <Application>Microsoft Office PowerPoint</Application>
  <PresentationFormat>Custom</PresentationFormat>
  <Paragraphs>101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Maryanne Perrin</dc:creator>
  <cp:lastModifiedBy>Parry, Kathy</cp:lastModifiedBy>
  <cp:revision>98</cp:revision>
  <dcterms:created xsi:type="dcterms:W3CDTF">2012-06-22T16:03:42Z</dcterms:created>
  <dcterms:modified xsi:type="dcterms:W3CDTF">2016-02-28T17:08:03Z</dcterms:modified>
</cp:coreProperties>
</file>